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310" r:id="rId7"/>
    <p:sldId id="261" r:id="rId8"/>
    <p:sldId id="264" r:id="rId9"/>
    <p:sldId id="265" r:id="rId10"/>
    <p:sldId id="267" r:id="rId11"/>
    <p:sldId id="268" r:id="rId12"/>
    <p:sldId id="269" r:id="rId13"/>
    <p:sldId id="270" r:id="rId14"/>
    <p:sldId id="329" r:id="rId15"/>
    <p:sldId id="272" r:id="rId16"/>
    <p:sldId id="360" r:id="rId17"/>
    <p:sldId id="361" r:id="rId18"/>
    <p:sldId id="365" r:id="rId19"/>
    <p:sldId id="364" r:id="rId20"/>
    <p:sldId id="363" r:id="rId21"/>
    <p:sldId id="362" r:id="rId22"/>
    <p:sldId id="368" r:id="rId23"/>
    <p:sldId id="367" r:id="rId24"/>
    <p:sldId id="366" r:id="rId25"/>
    <p:sldId id="369"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391" r:id="rId45"/>
    <p:sldId id="392" r:id="rId46"/>
    <p:sldId id="393" r:id="rId47"/>
    <p:sldId id="370" r:id="rId48"/>
    <p:sldId id="371" r:id="rId49"/>
    <p:sldId id="296" r:id="rId50"/>
    <p:sldId id="29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2" autoAdjust="0"/>
    <p:restoredTop sz="91813" autoAdjust="0"/>
  </p:normalViewPr>
  <p:slideViewPr>
    <p:cSldViewPr snapToGrid="0">
      <p:cViewPr varScale="1">
        <p:scale>
          <a:sx n="83" d="100"/>
          <a:sy n="83" d="100"/>
        </p:scale>
        <p:origin x="4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695D16-0FC5-4A7C-A823-7054D8C21C81}"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324155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695D16-0FC5-4A7C-A823-7054D8C21C81}"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1333663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695D16-0FC5-4A7C-A823-7054D8C21C81}"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2904352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695D16-0FC5-4A7C-A823-7054D8C21C81}"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A59E3-DB71-468D-AFD3-BE61CECD228D}"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30336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695D16-0FC5-4A7C-A823-7054D8C21C81}"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234384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4695D16-0FC5-4A7C-A823-7054D8C21C81}"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1109143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4695D16-0FC5-4A7C-A823-7054D8C21C81}"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1899112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695D16-0FC5-4A7C-A823-7054D8C21C81}"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2933617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695D16-0FC5-4A7C-A823-7054D8C21C81}"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26835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695D16-0FC5-4A7C-A823-7054D8C21C81}"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254944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695D16-0FC5-4A7C-A823-7054D8C21C81}"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3796857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695D16-0FC5-4A7C-A823-7054D8C21C81}"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105825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695D16-0FC5-4A7C-A823-7054D8C21C81}"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3783477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695D16-0FC5-4A7C-A823-7054D8C21C81}"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3626252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4695D16-0FC5-4A7C-A823-7054D8C21C81}"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3451474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695D16-0FC5-4A7C-A823-7054D8C21C81}"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3476792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695D16-0FC5-4A7C-A823-7054D8C21C81}"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1A59E3-DB71-468D-AFD3-BE61CECD228D}" type="slidenum">
              <a:rPr lang="en-US" smtClean="0"/>
              <a:t>‹#›</a:t>
            </a:fld>
            <a:endParaRPr lang="en-US"/>
          </a:p>
        </p:txBody>
      </p:sp>
    </p:spTree>
    <p:extLst>
      <p:ext uri="{BB962C8B-B14F-4D97-AF65-F5344CB8AC3E}">
        <p14:creationId xmlns:p14="http://schemas.microsoft.com/office/powerpoint/2010/main" val="2431838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4695D16-0FC5-4A7C-A823-7054D8C21C81}" type="datetimeFigureOut">
              <a:rPr lang="en-US" smtClean="0"/>
              <a:t>10/14/2024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21A59E3-DB71-468D-AFD3-BE61CECD228D}" type="slidenum">
              <a:rPr lang="en-US" smtClean="0"/>
              <a:t>‹#›</a:t>
            </a:fld>
            <a:endParaRPr lang="en-US"/>
          </a:p>
        </p:txBody>
      </p:sp>
    </p:spTree>
    <p:extLst>
      <p:ext uri="{BB962C8B-B14F-4D97-AF65-F5344CB8AC3E}">
        <p14:creationId xmlns:p14="http://schemas.microsoft.com/office/powerpoint/2010/main" val="216503080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9123" y="2694832"/>
            <a:ext cx="8080727" cy="1409617"/>
          </a:xfrm>
          <a:prstGeom prst="rect">
            <a:avLst/>
          </a:prstGeom>
        </p:spPr>
        <p:txBody>
          <a:bodyPr wrap="square">
            <a:spAutoFit/>
          </a:bodyPr>
          <a:lstStyle/>
          <a:p>
            <a:pPr algn="ctr">
              <a:lnSpc>
                <a:spcPct val="107000"/>
              </a:lnSpc>
              <a:spcAft>
                <a:spcPts val="800"/>
              </a:spcAft>
            </a:pPr>
            <a:r>
              <a:rPr lang="en-US" sz="4000" b="1" i="0" dirty="0" smtClean="0">
                <a:effectLst/>
                <a:latin typeface="Times New Roman" panose="02020603050405020304" pitchFamily="18" charset="0"/>
                <a:cs typeface="Times New Roman" panose="02020603050405020304" pitchFamily="18" charset="0"/>
              </a:rPr>
              <a:t>SMART ONLINE PARKING AND RESERVATION SYSTEM</a:t>
            </a:r>
            <a:endParaRPr lang="en-IN" sz="4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672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0148" y="951395"/>
            <a:ext cx="3318537"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PROPOSED</a:t>
            </a:r>
            <a:r>
              <a:rPr lang="en-US"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METHOD</a:t>
            </a:r>
            <a:endParaRPr lang="en-US" sz="2400" dirty="0"/>
          </a:p>
        </p:txBody>
      </p:sp>
      <p:sp>
        <p:nvSpPr>
          <p:cNvPr id="3" name="Rectangle 2"/>
          <p:cNvSpPr/>
          <p:nvPr/>
        </p:nvSpPr>
        <p:spPr>
          <a:xfrm>
            <a:off x="1696278" y="2019342"/>
            <a:ext cx="9086069" cy="2951064"/>
          </a:xfrm>
          <a:prstGeom prst="rect">
            <a:avLst/>
          </a:prstGeom>
        </p:spPr>
        <p:txBody>
          <a:bodyPr wrap="square">
            <a:spAutoFit/>
          </a:bodyPr>
          <a:lstStyle/>
          <a:p>
            <a:pPr algn="just">
              <a:lnSpc>
                <a:spcPct val="150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proposed method for the SMART ONLINE PARKING AND RESERVATION SYSTEM involves developing a web application that integrates user-friendly features for seamless interaction between users and lenders. Utilizing Spring Boot for the backend and React for the frontend, the system will enable users to view maps, search for parking spaces, and make reservations in real time. Lenders will be able to list available parking areas and manage bookings. Additionally, the application will incorporate user feedback mechanisms to enhance service quality and user satisfaction.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217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1519" y="1046701"/>
            <a:ext cx="8571186" cy="2744790"/>
          </a:xfrm>
          <a:prstGeom prst="rect">
            <a:avLst/>
          </a:prstGeom>
        </p:spPr>
        <p:txBody>
          <a:bodyPr wrap="square">
            <a:spAutoFit/>
          </a:bodyPr>
          <a:lstStyle/>
          <a:p>
            <a:pPr marL="342900" indent="-342900" algn="just">
              <a:lnSpc>
                <a:spcPct val="150000"/>
              </a:lnSpc>
              <a:spcAft>
                <a:spcPts val="80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Real-time Availability: Users can view and book available parking spaces instantly, reducing time spent searching for parking.</a:t>
            </a:r>
          </a:p>
          <a:p>
            <a:pPr marL="342900" indent="-342900" algn="just">
              <a:lnSpc>
                <a:spcPct val="150000"/>
              </a:lnSpc>
              <a:spcAft>
                <a:spcPts val="80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Enhanced User Experience: The platform offers a seamless booking process, enabling users to manage reservations and provide feedback easily.</a:t>
            </a:r>
          </a:p>
          <a:p>
            <a:pPr marL="342900" indent="-342900" algn="just">
              <a:lnSpc>
                <a:spcPct val="150000"/>
              </a:lnSpc>
              <a:spcAft>
                <a:spcPts val="80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Monetization for Property Owners: Lenders can generate income by listing their unused parking spaces, maximizing resource utilization.</a:t>
            </a:r>
            <a:endParaRPr lang="en-IN" dirty="0"/>
          </a:p>
        </p:txBody>
      </p:sp>
      <p:sp>
        <p:nvSpPr>
          <p:cNvPr id="3" name="Rectangle 2"/>
          <p:cNvSpPr/>
          <p:nvPr/>
        </p:nvSpPr>
        <p:spPr>
          <a:xfrm>
            <a:off x="5180301" y="391075"/>
            <a:ext cx="2279791" cy="461665"/>
          </a:xfrm>
          <a:prstGeom prst="rect">
            <a:avLst/>
          </a:prstGeom>
        </p:spPr>
        <p:txBody>
          <a:bodyPr wrap="none">
            <a:spAutoFit/>
          </a:bodyPr>
          <a:lstStyle/>
          <a:p>
            <a:r>
              <a:rPr lang="en-US" sz="2400" b="1" dirty="0">
                <a:latin typeface="Times New Roman" panose="02020603050405020304" pitchFamily="18" charset="0"/>
                <a:ea typeface="Calibri" panose="020F0502020204030204" pitchFamily="34" charset="0"/>
                <a:cs typeface="Times New Roman" panose="02020603050405020304" pitchFamily="18" charset="0"/>
              </a:rPr>
              <a:t>ADVANTAGES</a:t>
            </a:r>
            <a:endParaRPr lang="en-US" sz="2400" dirty="0"/>
          </a:p>
        </p:txBody>
      </p:sp>
    </p:spTree>
    <p:extLst>
      <p:ext uri="{BB962C8B-B14F-4D97-AF65-F5344CB8AC3E}">
        <p14:creationId xmlns:p14="http://schemas.microsoft.com/office/powerpoint/2010/main" val="3722469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5232" y="741925"/>
            <a:ext cx="2209259"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WORK FLOW</a:t>
            </a:r>
          </a:p>
        </p:txBody>
      </p:sp>
      <p:pic>
        <p:nvPicPr>
          <p:cNvPr id="5" name="Picture 4">
            <a:extLst>
              <a:ext uri="{FF2B5EF4-FFF2-40B4-BE49-F238E27FC236}">
                <a16:creationId xmlns:a16="http://schemas.microsoft.com/office/drawing/2014/main" id="{EEDA3BC6-3217-F02F-C602-FCAF6014EE8C}"/>
              </a:ext>
            </a:extLst>
          </p:cNvPr>
          <p:cNvPicPr>
            <a:picLocks noChangeAspect="1"/>
          </p:cNvPicPr>
          <p:nvPr/>
        </p:nvPicPr>
        <p:blipFill>
          <a:blip r:embed="rId2"/>
          <a:stretch>
            <a:fillRect/>
          </a:stretch>
        </p:blipFill>
        <p:spPr>
          <a:xfrm>
            <a:off x="2743201" y="685933"/>
            <a:ext cx="7029451" cy="5993195"/>
          </a:xfrm>
          <a:prstGeom prst="rect">
            <a:avLst/>
          </a:prstGeom>
        </p:spPr>
      </p:pic>
    </p:spTree>
    <p:extLst>
      <p:ext uri="{BB962C8B-B14F-4D97-AF65-F5344CB8AC3E}">
        <p14:creationId xmlns:p14="http://schemas.microsoft.com/office/powerpoint/2010/main" val="1451201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31143" y="381528"/>
            <a:ext cx="6764096"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HARDWARE &amp; SOFTWARE REQUIREMENTS</a:t>
            </a:r>
          </a:p>
        </p:txBody>
      </p:sp>
      <p:sp>
        <p:nvSpPr>
          <p:cNvPr id="3" name="Rectangle 2"/>
          <p:cNvSpPr/>
          <p:nvPr/>
        </p:nvSpPr>
        <p:spPr>
          <a:xfrm>
            <a:off x="3830364" y="913883"/>
            <a:ext cx="5299350" cy="5444054"/>
          </a:xfrm>
          <a:prstGeom prst="rect">
            <a:avLst/>
          </a:prstGeom>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SOFTWARE REQUIREMENTS:</a:t>
            </a:r>
            <a:endParaRPr lang="en-IN" dirty="0">
              <a:latin typeface="Times New Roman" panose="02020603050405020304" pitchFamily="18" charset="0"/>
              <a:cs typeface="Times New Roman" panose="02020603050405020304" pitchFamily="18" charset="0"/>
            </a:endParaRPr>
          </a:p>
          <a:p>
            <a:pPr lvl="0">
              <a:lnSpc>
                <a:spcPct val="150000"/>
              </a:lnSpc>
            </a:pPr>
            <a:r>
              <a:rPr lang="en-US" dirty="0">
                <a:latin typeface="Times New Roman" panose="02020603050405020304" pitchFamily="18" charset="0"/>
                <a:cs typeface="Times New Roman" panose="02020603050405020304" pitchFamily="18" charset="0"/>
              </a:rPr>
              <a:t>Operating System		:   Windows95/98/2000/XP</a:t>
            </a:r>
            <a:endParaRPr lang="en-IN" dirty="0">
              <a:latin typeface="Times New Roman" panose="02020603050405020304" pitchFamily="18" charset="0"/>
              <a:cs typeface="Times New Roman" panose="02020603050405020304" pitchFamily="18" charset="0"/>
            </a:endParaRPr>
          </a:p>
          <a:p>
            <a:pPr lvl="0">
              <a:lnSpc>
                <a:spcPct val="150000"/>
              </a:lnSpc>
            </a:pPr>
            <a:r>
              <a:rPr lang="en-US" dirty="0">
                <a:latin typeface="Times New Roman" panose="02020603050405020304" pitchFamily="18" charset="0"/>
                <a:cs typeface="Times New Roman" panose="02020603050405020304" pitchFamily="18" charset="0"/>
              </a:rPr>
              <a:t>Application Server		:   Tomcat 7.0		</a:t>
            </a:r>
            <a:endParaRPr lang="en-IN" dirty="0">
              <a:latin typeface="Times New Roman" panose="02020603050405020304" pitchFamily="18" charset="0"/>
              <a:cs typeface="Times New Roman" panose="02020603050405020304" pitchFamily="18" charset="0"/>
            </a:endParaRPr>
          </a:p>
          <a:p>
            <a:pPr lvl="0">
              <a:lnSpc>
                <a:spcPct val="150000"/>
              </a:lnSpc>
            </a:pPr>
            <a:r>
              <a:rPr lang="en-US" dirty="0">
                <a:latin typeface="Times New Roman" panose="02020603050405020304" pitchFamily="18" charset="0"/>
                <a:cs typeface="Times New Roman" panose="02020603050405020304" pitchFamily="18" charset="0"/>
              </a:rPr>
              <a:t>Front End                       	 :  React JS</a:t>
            </a:r>
            <a:endParaRPr lang="en-IN" dirty="0">
              <a:latin typeface="Times New Roman" panose="02020603050405020304" pitchFamily="18" charset="0"/>
              <a:cs typeface="Times New Roman" panose="02020603050405020304" pitchFamily="18" charset="0"/>
            </a:endParaRPr>
          </a:p>
          <a:p>
            <a:pPr lvl="0">
              <a:lnSpc>
                <a:spcPct val="150000"/>
              </a:lnSpc>
            </a:pPr>
            <a:r>
              <a:rPr lang="en-US" dirty="0">
                <a:latin typeface="Times New Roman" panose="02020603050405020304" pitchFamily="18" charset="0"/>
                <a:cs typeface="Times New Roman" panose="02020603050405020304" pitchFamily="18" charset="0"/>
              </a:rPr>
              <a:t>Scripts                            	 :   JavaScript.</a:t>
            </a:r>
            <a:endParaRPr lang="en-IN" dirty="0">
              <a:latin typeface="Times New Roman" panose="02020603050405020304" pitchFamily="18" charset="0"/>
              <a:cs typeface="Times New Roman" panose="02020603050405020304" pitchFamily="18" charset="0"/>
            </a:endParaRPr>
          </a:p>
          <a:p>
            <a:pPr lvl="0">
              <a:lnSpc>
                <a:spcPct val="150000"/>
              </a:lnSpc>
            </a:pPr>
            <a:r>
              <a:rPr lang="en-US" dirty="0">
                <a:latin typeface="Times New Roman" panose="02020603050405020304" pitchFamily="18" charset="0"/>
                <a:cs typeface="Times New Roman" panose="02020603050405020304" pitchFamily="18" charset="0"/>
              </a:rPr>
              <a:t>Backend Language	  	  : </a:t>
            </a:r>
            <a:r>
              <a:rPr lang="en-US" dirty="0" err="1">
                <a:latin typeface="Times New Roman" panose="02020603050405020304" pitchFamily="18" charset="0"/>
                <a:cs typeface="Times New Roman" panose="02020603050405020304" pitchFamily="18" charset="0"/>
              </a:rPr>
              <a:t>SpringBoot</a:t>
            </a:r>
            <a:endParaRPr lang="en-IN" dirty="0">
              <a:latin typeface="Times New Roman" panose="02020603050405020304" pitchFamily="18" charset="0"/>
              <a:cs typeface="Times New Roman" panose="02020603050405020304" pitchFamily="18" charset="0"/>
            </a:endParaRPr>
          </a:p>
          <a:p>
            <a:pPr lvl="0">
              <a:lnSpc>
                <a:spcPct val="150000"/>
              </a:lnSpc>
            </a:pPr>
            <a:r>
              <a:rPr lang="en-US" dirty="0">
                <a:latin typeface="Times New Roman" panose="02020603050405020304" pitchFamily="18" charset="0"/>
                <a:cs typeface="Times New Roman" panose="02020603050405020304" pitchFamily="18" charset="0"/>
              </a:rPr>
              <a:t>Database                       	  :   MySQL 6.0</a:t>
            </a:r>
            <a:endParaRPr lang="en-IN" dirty="0">
              <a:latin typeface="Times New Roman" panose="02020603050405020304" pitchFamily="18" charset="0"/>
              <a:cs typeface="Times New Roman" panose="02020603050405020304" pitchFamily="18" charset="0"/>
            </a:endParaRPr>
          </a:p>
          <a:p>
            <a:pPr lvl="0">
              <a:lnSpc>
                <a:spcPct val="150000"/>
              </a:lnSpc>
            </a:pPr>
            <a:r>
              <a:rPr lang="en-US" dirty="0">
                <a:latin typeface="Times New Roman" panose="02020603050405020304" pitchFamily="18" charset="0"/>
                <a:cs typeface="Times New Roman" panose="02020603050405020304" pitchFamily="18" charset="0"/>
              </a:rPr>
              <a:t>IDE			   	 </a:t>
            </a:r>
            <a:r>
              <a:rPr lang="en-US" dirty="0" smtClean="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Visual Studio Code</a:t>
            </a:r>
            <a:endParaRPr lang="en-IN"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HARDWARE REQUIREMENTS:</a:t>
            </a:r>
            <a:endParaRPr lang="en-IN" dirty="0">
              <a:latin typeface="Times New Roman" panose="02020603050405020304" pitchFamily="18" charset="0"/>
              <a:cs typeface="Times New Roman" panose="02020603050405020304" pitchFamily="18" charset="0"/>
            </a:endParaRPr>
          </a:p>
          <a:p>
            <a:pPr lvl="0">
              <a:lnSpc>
                <a:spcPct val="150000"/>
              </a:lnSpc>
            </a:pPr>
            <a:r>
              <a:rPr lang="en-IN" b="1" dirty="0">
                <a:latin typeface="Times New Roman" panose="02020603050405020304" pitchFamily="18" charset="0"/>
                <a:cs typeface="Times New Roman" panose="02020603050405020304" pitchFamily="18" charset="0"/>
              </a:rPr>
              <a:t>Processor			: Intel i3</a:t>
            </a:r>
          </a:p>
          <a:p>
            <a:pPr lvl="0">
              <a:lnSpc>
                <a:spcPct val="150000"/>
              </a:lnSpc>
            </a:pPr>
            <a:r>
              <a:rPr lang="en-US" dirty="0">
                <a:latin typeface="Times New Roman" panose="02020603050405020304" pitchFamily="18" charset="0"/>
                <a:cs typeface="Times New Roman" panose="02020603050405020304" pitchFamily="18" charset="0"/>
              </a:rPr>
              <a:t>RAM				: 4GB</a:t>
            </a:r>
            <a:endParaRPr lang="en-IN" dirty="0">
              <a:latin typeface="Times New Roman" panose="02020603050405020304" pitchFamily="18" charset="0"/>
              <a:cs typeface="Times New Roman" panose="02020603050405020304" pitchFamily="18" charset="0"/>
            </a:endParaRPr>
          </a:p>
          <a:p>
            <a:pPr lvl="0">
              <a:lnSpc>
                <a:spcPct val="150000"/>
              </a:lnSpc>
            </a:pPr>
            <a:r>
              <a:rPr lang="en-US" dirty="0">
                <a:latin typeface="Times New Roman" panose="02020603050405020304" pitchFamily="18" charset="0"/>
                <a:cs typeface="Times New Roman" panose="02020603050405020304" pitchFamily="18" charset="0"/>
              </a:rPr>
              <a:t>Hard Disk			:  500 GB</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95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83341" y="1267170"/>
            <a:ext cx="1947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Architecture</a:t>
            </a:r>
            <a:endParaRPr kumimoji="0" lang="en-US" altLang="en-US" sz="2400" b="0" i="0" u="none" strike="noStrike" cap="none" normalizeH="0" baseline="0" dirty="0">
              <a:ln>
                <a:noFill/>
              </a:ln>
              <a:solidFill>
                <a:schemeClr val="tx1"/>
              </a:solidFill>
              <a:effectLst/>
            </a:endParaRPr>
          </a:p>
        </p:txBody>
      </p:sp>
      <p:sp>
        <p:nvSpPr>
          <p:cNvPr id="3" name="Rectangle 3"/>
          <p:cNvSpPr>
            <a:spLocks noChangeArrowheads="1"/>
          </p:cNvSpPr>
          <p:nvPr/>
        </p:nvSpPr>
        <p:spPr bwMode="auto">
          <a:xfrm>
            <a:off x="457200" y="6019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122" name="Picture 2">
            <a:extLst>
              <a:ext uri="{FF2B5EF4-FFF2-40B4-BE49-F238E27FC236}">
                <a16:creationId xmlns:a16="http://schemas.microsoft.com/office/drawing/2014/main" id="{692F7336-83A1-D7E0-F9A2-9E466CF7F9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2187" y="1100138"/>
            <a:ext cx="8582025" cy="539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6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89756" y="278751"/>
            <a:ext cx="1741182"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MODULES</a:t>
            </a:r>
            <a:endParaRPr lang="en-US" sz="2400" dirty="0"/>
          </a:p>
        </p:txBody>
      </p:sp>
      <p:sp>
        <p:nvSpPr>
          <p:cNvPr id="3" name="Rectangle 2"/>
          <p:cNvSpPr/>
          <p:nvPr/>
        </p:nvSpPr>
        <p:spPr>
          <a:xfrm>
            <a:off x="1633537" y="720592"/>
            <a:ext cx="9647582" cy="5660780"/>
          </a:xfrm>
          <a:prstGeom prst="rect">
            <a:avLst/>
          </a:prstGeom>
        </p:spPr>
        <p:txBody>
          <a:bodyPr wrap="square">
            <a:spAutoFit/>
          </a:bodyPr>
          <a:lstStyle/>
          <a:p>
            <a:pPr>
              <a:lnSpc>
                <a:spcPct val="150000"/>
              </a:lnSpc>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1.User</a:t>
            </a:r>
          </a:p>
          <a:p>
            <a:pPr marL="285750" indent="-285750">
              <a:lnSpc>
                <a:spcPct val="150000"/>
              </a:lnSpc>
              <a:spcAft>
                <a:spcPts val="800"/>
              </a:spcAft>
              <a:buFont typeface="Arial" panose="020B0604020202020204" pitchFamily="34" charset="0"/>
              <a:buChar char="•"/>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View Map: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th</a:t>
            </a:r>
            <a:r>
              <a:rPr lang="en-US" sz="1600" dirty="0">
                <a:latin typeface="Times New Roman" panose="02020603050405020304" pitchFamily="18" charset="0"/>
                <a:ea typeface="Calibri" panose="020F0502020204030204" pitchFamily="34" charset="0"/>
                <a:cs typeface="Times New Roman" panose="02020603050405020304" pitchFamily="18" charset="0"/>
              </a:rPr>
              <a:t>e Landing page user will view the map there will be lot of parking places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Search for parking: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User will search for the parking place where he want to park his vehicle</a:t>
            </a:r>
          </a:p>
          <a:p>
            <a:pPr marL="285750" indent="-285750">
              <a:lnSpc>
                <a:spcPct val="150000"/>
              </a:lnSpc>
              <a:spcAft>
                <a:spcPts val="800"/>
              </a:spcAft>
              <a:buFont typeface="Arial" panose="020B0604020202020204" pitchFamily="34" charset="0"/>
              <a:buChar char="•"/>
            </a:pPr>
            <a:r>
              <a:rPr lang="en-US" sz="1600" b="1" dirty="0">
                <a:latin typeface="Times New Roman" panose="02020603050405020304" pitchFamily="18" charset="0"/>
                <a:ea typeface="Calibri" panose="020F0502020204030204" pitchFamily="34" charset="0"/>
                <a:cs typeface="Times New Roman" panose="02020603050405020304" pitchFamily="18" charset="0"/>
              </a:rPr>
              <a:t>I</a:t>
            </a:r>
            <a:r>
              <a:rPr lang="en-US" sz="1600" b="1" dirty="0" smtClean="0">
                <a:effectLst/>
                <a:latin typeface="Times New Roman" panose="02020603050405020304" pitchFamily="18" charset="0"/>
                <a:ea typeface="Calibri" panose="020F0502020204030204" pitchFamily="34" charset="0"/>
                <a:cs typeface="Times New Roman" panose="02020603050405020304" pitchFamily="18" charset="0"/>
              </a:rPr>
              <a:t>f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login then book a parking place or else Create account: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without login user can not book the parking place</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nSpc>
                <a:spcPct val="150000"/>
              </a:lnSpc>
              <a:spcAft>
                <a:spcPts val="800"/>
              </a:spcAft>
              <a:buFont typeface="Arial" panose="020B0604020202020204" pitchFamily="34" charset="0"/>
              <a:buChar char="•"/>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Register: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User need to create account for the first time</a:t>
            </a:r>
          </a:p>
          <a:p>
            <a:pPr marL="285750" indent="-285750">
              <a:lnSpc>
                <a:spcPct val="150000"/>
              </a:lnSpc>
              <a:spcAft>
                <a:spcPts val="800"/>
              </a:spcAft>
              <a:buFont typeface="Arial" panose="020B0604020202020204" pitchFamily="34" charset="0"/>
              <a:buChar char="•"/>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Login: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User need to login with valid credentials which are created at the time of  registration</a:t>
            </a:r>
          </a:p>
          <a:p>
            <a:pPr marL="285750" indent="-285750">
              <a:lnSpc>
                <a:spcPct val="150000"/>
              </a:lnSpc>
              <a:spcAft>
                <a:spcPts val="800"/>
              </a:spcAft>
              <a:buFont typeface="Arial" panose="020B0604020202020204" pitchFamily="34" charset="0"/>
              <a:buChar char="•"/>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Add vehicle: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User need to add the vehicle information which he wants to park</a:t>
            </a:r>
          </a:p>
          <a:p>
            <a:pPr marL="285750" indent="-285750">
              <a:lnSpc>
                <a:spcPct val="150000"/>
              </a:lnSpc>
              <a:spcAft>
                <a:spcPts val="800"/>
              </a:spcAft>
              <a:buFont typeface="Arial" panose="020B0604020202020204" pitchFamily="34" charset="0"/>
              <a:buChar char="•"/>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Book parking place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After selecting the place user books the parking place for the vehicle</a:t>
            </a:r>
          </a:p>
          <a:p>
            <a:pPr marL="285750" indent="-285750">
              <a:lnSpc>
                <a:spcPct val="150000"/>
              </a:lnSpc>
              <a:spcAft>
                <a:spcPts val="800"/>
              </a:spcAft>
              <a:buFont typeface="Arial" panose="020B0604020202020204" pitchFamily="34" charset="0"/>
              <a:buChar char="•"/>
            </a:pPr>
            <a:r>
              <a:rPr lang="en-US" sz="1600" b="1" dirty="0">
                <a:latin typeface="Times New Roman" panose="02020603050405020304" pitchFamily="18" charset="0"/>
                <a:ea typeface="Calibri" panose="020F0502020204030204" pitchFamily="34" charset="0"/>
                <a:cs typeface="Times New Roman" panose="02020603050405020304" pitchFamily="18" charset="0"/>
              </a:rPr>
              <a:t>U</a:t>
            </a:r>
            <a:r>
              <a:rPr lang="en-US" sz="1600" b="1" dirty="0" smtClean="0">
                <a:effectLst/>
                <a:latin typeface="Times New Roman" panose="02020603050405020304" pitchFamily="18" charset="0"/>
                <a:ea typeface="Calibri" panose="020F0502020204030204" pitchFamily="34" charset="0"/>
                <a:cs typeface="Times New Roman" panose="02020603050405020304" pitchFamily="18" charset="0"/>
              </a:rPr>
              <a:t>pdate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as I am leaving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When user is leaving the place he can update an as he is leaving </a:t>
            </a:r>
          </a:p>
          <a:p>
            <a:pPr marL="285750" indent="-285750">
              <a:lnSpc>
                <a:spcPct val="150000"/>
              </a:lnSpc>
              <a:spcAft>
                <a:spcPts val="800"/>
              </a:spcAft>
              <a:buFont typeface="Arial" panose="020B0604020202020204" pitchFamily="34" charset="0"/>
              <a:buChar char="•"/>
            </a:pPr>
            <a:r>
              <a:rPr lang="en-US" sz="1600" b="1" dirty="0">
                <a:latin typeface="Times New Roman" panose="02020603050405020304" pitchFamily="18" charset="0"/>
                <a:ea typeface="Calibri" panose="020F0502020204030204" pitchFamily="34" charset="0"/>
                <a:cs typeface="Times New Roman" panose="02020603050405020304" pitchFamily="18" charset="0"/>
              </a:rPr>
              <a:t>G</a:t>
            </a:r>
            <a:r>
              <a:rPr lang="en-US" sz="1600" b="1" dirty="0" smtClean="0">
                <a:effectLst/>
                <a:latin typeface="Times New Roman" panose="02020603050405020304" pitchFamily="18" charset="0"/>
                <a:ea typeface="Calibri" panose="020F0502020204030204" pitchFamily="34" charset="0"/>
                <a:cs typeface="Times New Roman" panose="02020603050405020304" pitchFamily="18" charset="0"/>
              </a:rPr>
              <a:t>ive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rating: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User is able to give rating about the place </a:t>
            </a:r>
          </a:p>
          <a:p>
            <a:pPr marL="285750" indent="-285750">
              <a:lnSpc>
                <a:spcPct val="150000"/>
              </a:lnSpc>
              <a:spcAft>
                <a:spcPts val="800"/>
              </a:spcAft>
              <a:buFont typeface="Arial" panose="020B0604020202020204" pitchFamily="34" charset="0"/>
              <a:buChar char="•"/>
            </a:pPr>
            <a:r>
              <a:rPr lang="en-US" sz="1600" b="1" dirty="0">
                <a:latin typeface="Times New Roman" panose="02020603050405020304" pitchFamily="18" charset="0"/>
                <a:ea typeface="Calibri" panose="020F0502020204030204" pitchFamily="34" charset="0"/>
                <a:cs typeface="Times New Roman" panose="02020603050405020304" pitchFamily="18" charset="0"/>
              </a:rPr>
              <a:t>V</a:t>
            </a:r>
            <a:r>
              <a:rPr lang="en-US" sz="1600" b="1" dirty="0" smtClean="0">
                <a:effectLst/>
                <a:latin typeface="Times New Roman" panose="02020603050405020304" pitchFamily="18" charset="0"/>
                <a:ea typeface="Calibri" panose="020F0502020204030204" pitchFamily="34" charset="0"/>
                <a:cs typeface="Times New Roman" panose="02020603050405020304" pitchFamily="18" charset="0"/>
              </a:rPr>
              <a:t>iew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profile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User can  see the personal details here </a:t>
            </a:r>
          </a:p>
          <a:p>
            <a:pPr marL="285750" indent="-285750">
              <a:lnSpc>
                <a:spcPct val="150000"/>
              </a:lnSpc>
              <a:spcAft>
                <a:spcPts val="800"/>
              </a:spcAft>
              <a:buFont typeface="Arial" panose="020B0604020202020204" pitchFamily="34" charset="0"/>
              <a:buChar char="•"/>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Logout</a:t>
            </a:r>
            <a:r>
              <a:rPr lang="en-US" sz="1600" b="1"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After all operations user doing logout from the portal and can leave the portal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3256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75468" y="478776"/>
            <a:ext cx="1741182"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MODULES</a:t>
            </a:r>
            <a:endParaRPr lang="en-US" sz="2400" dirty="0"/>
          </a:p>
        </p:txBody>
      </p:sp>
      <p:sp>
        <p:nvSpPr>
          <p:cNvPr id="4" name="TextBox 3">
            <a:extLst>
              <a:ext uri="{FF2B5EF4-FFF2-40B4-BE49-F238E27FC236}">
                <a16:creationId xmlns:a16="http://schemas.microsoft.com/office/drawing/2014/main" id="{578CCC02-ADD2-0DD4-0008-C3BDFA6643D5}"/>
              </a:ext>
            </a:extLst>
          </p:cNvPr>
          <p:cNvSpPr txBox="1"/>
          <p:nvPr/>
        </p:nvSpPr>
        <p:spPr>
          <a:xfrm>
            <a:off x="1914525" y="1273965"/>
            <a:ext cx="8715375" cy="5103961"/>
          </a:xfrm>
          <a:prstGeom prst="rect">
            <a:avLst/>
          </a:prstGeom>
          <a:noFill/>
        </p:spPr>
        <p:txBody>
          <a:bodyPr wrap="square">
            <a:spAutoFit/>
          </a:bodyPr>
          <a:lstStyle/>
          <a:p>
            <a:pPr>
              <a:lnSpc>
                <a:spcPct val="150000"/>
              </a:lnSpc>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Lender</a:t>
            </a:r>
          </a:p>
          <a:p>
            <a:pPr marL="285750" indent="-285750">
              <a:lnSpc>
                <a:spcPct val="150000"/>
              </a:lnSpc>
              <a:spcAft>
                <a:spcPts val="80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Signup &amp;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SignIn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Here lender or propert</a:t>
            </a:r>
            <a:r>
              <a:rPr lang="en-US" dirty="0">
                <a:latin typeface="Times New Roman" panose="02020603050405020304" pitchFamily="18" charset="0"/>
                <a:ea typeface="Calibri" panose="020F0502020204030204" pitchFamily="34" charset="0"/>
                <a:cs typeface="Times New Roman" panose="02020603050405020304" pitchFamily="18" charset="0"/>
              </a:rPr>
              <a:t>y owner creates the account and login to the </a:t>
            </a:r>
            <a:r>
              <a:rPr lang="en-US" dirty="0" smtClean="0">
                <a:latin typeface="Times New Roman" panose="02020603050405020304" pitchFamily="18" charset="0"/>
                <a:ea typeface="Calibri" panose="020F0502020204030204" pitchFamily="34" charset="0"/>
                <a:cs typeface="Times New Roman" panose="02020603050405020304" pitchFamily="18" charset="0"/>
              </a:rPr>
              <a:t>portal.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Add parking place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Lender Add the parking place</a:t>
            </a:r>
            <a:r>
              <a:rPr lang="en-US" dirty="0">
                <a:latin typeface="Times New Roman" panose="02020603050405020304" pitchFamily="18" charset="0"/>
                <a:ea typeface="Calibri" panose="020F0502020204030204" pitchFamily="34" charset="0"/>
                <a:cs typeface="Times New Roman" panose="02020603050405020304" pitchFamily="18" charset="0"/>
              </a:rPr>
              <a:t> with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area details,</a:t>
            </a:r>
          </a:p>
          <a:p>
            <a:pPr marL="285750" indent="-285750">
              <a:lnSpc>
                <a:spcPct val="150000"/>
              </a:lnSpc>
              <a:spcAft>
                <a:spcPts val="80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parking bookings: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Lender views all bookings done by </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 for the particular </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place.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rating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User given ratings lender can </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see.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Profile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Lender can see the personal details he entered during </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signu</a:t>
            </a:r>
            <a:r>
              <a:rPr lang="en-US" dirty="0" smtClean="0">
                <a:latin typeface="Times New Roman" panose="02020603050405020304" pitchFamily="18" charset="0"/>
                <a:ea typeface="Calibri" panose="020F0502020204030204" pitchFamily="34" charset="0"/>
                <a:cs typeface="Times New Roman" panose="02020603050405020304" pitchFamily="18" charset="0"/>
              </a:rPr>
              <a:t>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Logout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After performing all operations Lender  can leave the portal by doing </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Logout.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376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4081" y="364476"/>
            <a:ext cx="2245166"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UML Diagrams</a:t>
            </a:r>
            <a:endParaRPr lang="en-US" sz="2400" dirty="0"/>
          </a:p>
        </p:txBody>
      </p:sp>
      <p:sp>
        <p:nvSpPr>
          <p:cNvPr id="3" name="Rectangle 2"/>
          <p:cNvSpPr/>
          <p:nvPr/>
        </p:nvSpPr>
        <p:spPr>
          <a:xfrm>
            <a:off x="6586538" y="1467140"/>
            <a:ext cx="5129211" cy="4697568"/>
          </a:xfrm>
          <a:prstGeom prst="rect">
            <a:avLst/>
          </a:prstGeom>
        </p:spPr>
        <p:txBody>
          <a:bodyPr wrap="square">
            <a:spAutoFit/>
          </a:bodyPr>
          <a:lstStyle/>
          <a:p>
            <a:pPr>
              <a:lnSpc>
                <a:spcPct val="107000"/>
              </a:lnSpc>
              <a:spcBef>
                <a:spcPts val="200"/>
              </a:spcBef>
              <a:spcAft>
                <a:spcPts val="0"/>
              </a:spcAft>
            </a:pPr>
            <a:r>
              <a:rPr lang="en-IN" b="1"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Use </a:t>
            </a:r>
            <a:r>
              <a:rPr lang="en-IN"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Case Diagram:</a:t>
            </a:r>
            <a:endParaRPr lang="en-IN" b="1" dirty="0">
              <a:solidFill>
                <a:srgbClr val="1F4E79"/>
              </a:solidFill>
              <a:latin typeface="Calibri Light" panose="020F0302020204030204" pitchFamily="34" charset="0"/>
              <a:ea typeface="SimSun" panose="02010600030101010101" pitchFamily="2" charset="-122"/>
              <a:cs typeface="Times New Roman" panose="02020603050405020304" pitchFamily="18" charset="0"/>
            </a:endParaRPr>
          </a:p>
          <a:p>
            <a:pPr algn="just">
              <a:lnSpc>
                <a:spcPct val="150000"/>
              </a:lnSpc>
              <a:spcBef>
                <a:spcPts val="1200"/>
              </a:spcBef>
              <a:spcAft>
                <a:spcPts val="0"/>
              </a:spcAft>
            </a:pPr>
            <a:r>
              <a:rPr lang="en-US" kern="150" dirty="0">
                <a:solidFill>
                  <a:srgbClr val="000000"/>
                </a:solidFill>
                <a:latin typeface="Times New Roman" panose="02020603050405020304" pitchFamily="18" charset="0"/>
                <a:ea typeface="DejaVu Sans"/>
                <a:cs typeface="DejaVu Sans"/>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endParaRPr lang="en-IN" kern="150" dirty="0">
              <a:latin typeface="Liberation Serif"/>
              <a:ea typeface="DejaVu Sans"/>
              <a:cs typeface="DejaVu Sans"/>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95263" y="1828800"/>
            <a:ext cx="6019800" cy="4143375"/>
          </a:xfrm>
          <a:prstGeom prst="rect">
            <a:avLst/>
          </a:prstGeom>
        </p:spPr>
      </p:pic>
    </p:spTree>
    <p:extLst>
      <p:ext uri="{BB962C8B-B14F-4D97-AF65-F5344CB8AC3E}">
        <p14:creationId xmlns:p14="http://schemas.microsoft.com/office/powerpoint/2010/main" val="1316454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4081" y="364476"/>
            <a:ext cx="2245166"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UML Diagrams</a:t>
            </a:r>
            <a:endParaRPr lang="en-US" sz="2400" dirty="0"/>
          </a:p>
        </p:txBody>
      </p:sp>
      <p:sp>
        <p:nvSpPr>
          <p:cNvPr id="3" name="Rectangle 2"/>
          <p:cNvSpPr/>
          <p:nvPr/>
        </p:nvSpPr>
        <p:spPr>
          <a:xfrm>
            <a:off x="1285877" y="738476"/>
            <a:ext cx="9215436" cy="2398349"/>
          </a:xfrm>
          <a:prstGeom prst="rect">
            <a:avLst/>
          </a:prstGeom>
        </p:spPr>
        <p:txBody>
          <a:bodyPr wrap="square">
            <a:spAutoFit/>
          </a:bodyPr>
          <a:lstStyle/>
          <a:p>
            <a:pPr>
              <a:lnSpc>
                <a:spcPct val="107000"/>
              </a:lnSpc>
              <a:spcBef>
                <a:spcPts val="200"/>
              </a:spcBef>
              <a:spcAft>
                <a:spcPts val="0"/>
              </a:spcAft>
            </a:pPr>
            <a:r>
              <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Class Diagram</a:t>
            </a:r>
            <a:r>
              <a:rPr lang="en-US" b="1"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a:p>
            <a:pPr>
              <a:lnSpc>
                <a:spcPct val="107000"/>
              </a:lnSpc>
              <a:spcBef>
                <a:spcPts val="200"/>
              </a:spcBef>
              <a:spcAft>
                <a:spcPts val="0"/>
              </a:spcAft>
            </a:pPr>
            <a:endPar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spcBef>
                <a:spcPts val="200"/>
              </a:spcBef>
              <a:spcAft>
                <a:spcPts val="0"/>
              </a:spcAft>
            </a:pP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In software engineering, a class diagram in the Unified Modelling Language (UML) is a type of static structure diagram that describes the structure of a system by showing the system's classes, their attributes, operations (or methods), and the relationships among the classes. It explains which class contains information.</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114550" y="3357562"/>
            <a:ext cx="8072437" cy="3243263"/>
          </a:xfrm>
          <a:prstGeom prst="rect">
            <a:avLst/>
          </a:prstGeom>
        </p:spPr>
      </p:pic>
    </p:spTree>
    <p:extLst>
      <p:ext uri="{BB962C8B-B14F-4D97-AF65-F5344CB8AC3E}">
        <p14:creationId xmlns:p14="http://schemas.microsoft.com/office/powerpoint/2010/main" val="67278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4081" y="364476"/>
            <a:ext cx="2245166"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UML Diagrams</a:t>
            </a:r>
            <a:endParaRPr lang="en-US" sz="2400" dirty="0"/>
          </a:p>
        </p:txBody>
      </p:sp>
      <p:sp>
        <p:nvSpPr>
          <p:cNvPr id="3" name="Rectangle 2"/>
          <p:cNvSpPr/>
          <p:nvPr/>
        </p:nvSpPr>
        <p:spPr>
          <a:xfrm>
            <a:off x="6557963" y="2010065"/>
            <a:ext cx="5129211" cy="3229346"/>
          </a:xfrm>
          <a:prstGeom prst="rect">
            <a:avLst/>
          </a:prstGeom>
        </p:spPr>
        <p:txBody>
          <a:bodyPr wrap="square">
            <a:spAutoFit/>
          </a:bodyPr>
          <a:lstStyle/>
          <a:p>
            <a:pPr>
              <a:lnSpc>
                <a:spcPct val="107000"/>
              </a:lnSpc>
              <a:spcBef>
                <a:spcPts val="200"/>
              </a:spcBef>
              <a:spcAft>
                <a:spcPts val="0"/>
              </a:spcAft>
            </a:pPr>
            <a:r>
              <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Sequence Diagram</a:t>
            </a:r>
            <a:r>
              <a:rPr lang="en-US" b="1"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a:p>
            <a:pPr>
              <a:lnSpc>
                <a:spcPct val="107000"/>
              </a:lnSpc>
              <a:spcBef>
                <a:spcPts val="200"/>
              </a:spcBef>
              <a:spcAft>
                <a:spcPts val="0"/>
              </a:spcAft>
            </a:pPr>
            <a:endPar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spcBef>
                <a:spcPts val="200"/>
              </a:spcBef>
              <a:spcAft>
                <a:spcPts val="0"/>
              </a:spcAft>
            </a:pP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 sequence diagram in Unified Modelling Language (UML) is a kind of interaction diagram that shows how processes operate with one another and in what order. It is a construct of a Message Sequence Chart. Sequence diagrams are sometimes called event diagrams, event scenarios, and timing diagrams.</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71475" y="1143000"/>
            <a:ext cx="5872162" cy="5257800"/>
          </a:xfrm>
          <a:prstGeom prst="rect">
            <a:avLst/>
          </a:prstGeom>
        </p:spPr>
      </p:pic>
    </p:spTree>
    <p:extLst>
      <p:ext uri="{BB962C8B-B14F-4D97-AF65-F5344CB8AC3E}">
        <p14:creationId xmlns:p14="http://schemas.microsoft.com/office/powerpoint/2010/main" val="1526943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58342" y="592574"/>
            <a:ext cx="1178528"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INDEX</a:t>
            </a:r>
            <a:endParaRPr lang="en-US" sz="2400" dirty="0"/>
          </a:p>
        </p:txBody>
      </p:sp>
      <p:sp>
        <p:nvSpPr>
          <p:cNvPr id="3" name="Rectangle 2"/>
          <p:cNvSpPr/>
          <p:nvPr/>
        </p:nvSpPr>
        <p:spPr>
          <a:xfrm>
            <a:off x="1349828" y="1342486"/>
            <a:ext cx="6096000" cy="4801314"/>
          </a:xfrm>
          <a:prstGeom prst="rect">
            <a:avLst/>
          </a:prstGeom>
        </p:spPr>
        <p:txBody>
          <a:bodyPr>
            <a:spAutoFit/>
          </a:bodyPr>
          <a:lstStyle/>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Abstract</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Objective of project</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Problem Statement</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Scope And Motivation</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Introduction</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Literature survey</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Existing Method</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Disadvantages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Proposed method</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Advantages</a:t>
            </a:r>
          </a:p>
        </p:txBody>
      </p:sp>
      <p:sp>
        <p:nvSpPr>
          <p:cNvPr id="4" name="Rectangle 3"/>
          <p:cNvSpPr/>
          <p:nvPr/>
        </p:nvSpPr>
        <p:spPr>
          <a:xfrm>
            <a:off x="6096000" y="1212493"/>
            <a:ext cx="6096000" cy="4330416"/>
          </a:xfrm>
          <a:prstGeom prst="rect">
            <a:avLst/>
          </a:prstGeom>
        </p:spPr>
        <p:txBody>
          <a:bodyPr>
            <a:spAutoFit/>
          </a:bodyPr>
          <a:lstStyle/>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Project Flow</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Hardware and Software Requirements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Architecture</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Modules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UML Diagram</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Output Screens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Future Enhancement</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Conclusion</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789689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4081" y="364476"/>
            <a:ext cx="2245166"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UML Diagrams</a:t>
            </a:r>
            <a:endParaRPr lang="en-US" sz="2400" dirty="0"/>
          </a:p>
        </p:txBody>
      </p:sp>
      <p:sp>
        <p:nvSpPr>
          <p:cNvPr id="3" name="Rectangle 2"/>
          <p:cNvSpPr/>
          <p:nvPr/>
        </p:nvSpPr>
        <p:spPr>
          <a:xfrm>
            <a:off x="742951" y="1209966"/>
            <a:ext cx="10672762" cy="2218171"/>
          </a:xfrm>
          <a:prstGeom prst="rect">
            <a:avLst/>
          </a:prstGeom>
        </p:spPr>
        <p:txBody>
          <a:bodyPr wrap="square">
            <a:spAutoFit/>
          </a:bodyPr>
          <a:lstStyle/>
          <a:p>
            <a:pPr>
              <a:lnSpc>
                <a:spcPct val="107000"/>
              </a:lnSpc>
              <a:spcBef>
                <a:spcPts val="200"/>
              </a:spcBef>
              <a:spcAft>
                <a:spcPts val="0"/>
              </a:spcAft>
            </a:pPr>
            <a:r>
              <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Collaboration Diagram</a:t>
            </a:r>
            <a:r>
              <a:rPr lang="en-US" b="1"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a:p>
            <a:pPr>
              <a:lnSpc>
                <a:spcPct val="107000"/>
              </a:lnSpc>
              <a:spcBef>
                <a:spcPts val="200"/>
              </a:spcBef>
              <a:spcAft>
                <a:spcPts val="0"/>
              </a:spcAft>
            </a:pPr>
            <a:endPar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07000"/>
              </a:lnSpc>
              <a:spcBef>
                <a:spcPts val="200"/>
              </a:spcBef>
              <a:spcAft>
                <a:spcPts val="0"/>
              </a:spcAft>
            </a:pP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743076" y="3800475"/>
            <a:ext cx="9086850" cy="2549207"/>
          </a:xfrm>
          <a:prstGeom prst="rect">
            <a:avLst/>
          </a:prstGeom>
        </p:spPr>
      </p:pic>
    </p:spTree>
    <p:extLst>
      <p:ext uri="{BB962C8B-B14F-4D97-AF65-F5344CB8AC3E}">
        <p14:creationId xmlns:p14="http://schemas.microsoft.com/office/powerpoint/2010/main" val="2749474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4081" y="364476"/>
            <a:ext cx="2245166"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UML Diagrams</a:t>
            </a:r>
            <a:endParaRPr lang="en-US" sz="2400" dirty="0"/>
          </a:p>
        </p:txBody>
      </p:sp>
      <p:sp>
        <p:nvSpPr>
          <p:cNvPr id="3" name="Rectangle 2"/>
          <p:cNvSpPr/>
          <p:nvPr/>
        </p:nvSpPr>
        <p:spPr>
          <a:xfrm>
            <a:off x="1243013" y="1138528"/>
            <a:ext cx="9872661" cy="1625445"/>
          </a:xfrm>
          <a:prstGeom prst="rect">
            <a:avLst/>
          </a:prstGeom>
        </p:spPr>
        <p:txBody>
          <a:bodyPr wrap="square">
            <a:spAutoFit/>
          </a:bodyPr>
          <a:lstStyle/>
          <a:p>
            <a:pPr>
              <a:lnSpc>
                <a:spcPct val="107000"/>
              </a:lnSpc>
              <a:spcBef>
                <a:spcPts val="200"/>
              </a:spcBef>
              <a:spcAft>
                <a:spcPts val="0"/>
              </a:spcAft>
            </a:pPr>
            <a:r>
              <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Deployment </a:t>
            </a:r>
            <a:r>
              <a:rPr lang="en-US" b="1"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Diagram:</a:t>
            </a:r>
          </a:p>
          <a:p>
            <a:pPr>
              <a:lnSpc>
                <a:spcPct val="107000"/>
              </a:lnSpc>
              <a:spcBef>
                <a:spcPts val="200"/>
              </a:spcBef>
              <a:spcAft>
                <a:spcPts val="0"/>
              </a:spcAft>
            </a:pPr>
            <a:endPar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7000"/>
              </a:lnSpc>
              <a:spcBef>
                <a:spcPts val="200"/>
              </a:spcBef>
              <a:spcAft>
                <a:spcPts val="0"/>
              </a:spcAft>
            </a:pP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257424" y="3324226"/>
            <a:ext cx="7300913" cy="1633538"/>
          </a:xfrm>
          <a:prstGeom prst="rect">
            <a:avLst/>
          </a:prstGeom>
        </p:spPr>
      </p:pic>
    </p:spTree>
    <p:extLst>
      <p:ext uri="{BB962C8B-B14F-4D97-AF65-F5344CB8AC3E}">
        <p14:creationId xmlns:p14="http://schemas.microsoft.com/office/powerpoint/2010/main" val="828826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4081" y="364476"/>
            <a:ext cx="2245166"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UML Diagrams</a:t>
            </a:r>
            <a:endParaRPr lang="en-US" sz="2400" dirty="0"/>
          </a:p>
        </p:txBody>
      </p:sp>
      <p:sp>
        <p:nvSpPr>
          <p:cNvPr id="3" name="Rectangle 2"/>
          <p:cNvSpPr/>
          <p:nvPr/>
        </p:nvSpPr>
        <p:spPr>
          <a:xfrm>
            <a:off x="6472239" y="1595728"/>
            <a:ext cx="4843462" cy="4060342"/>
          </a:xfrm>
          <a:prstGeom prst="rect">
            <a:avLst/>
          </a:prstGeom>
        </p:spPr>
        <p:txBody>
          <a:bodyPr wrap="square">
            <a:spAutoFit/>
          </a:bodyPr>
          <a:lstStyle/>
          <a:p>
            <a:pPr>
              <a:lnSpc>
                <a:spcPct val="107000"/>
              </a:lnSpc>
              <a:spcBef>
                <a:spcPts val="200"/>
              </a:spcBef>
              <a:spcAft>
                <a:spcPts val="0"/>
              </a:spcAft>
            </a:pPr>
            <a:r>
              <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Activity Diagram:</a:t>
            </a:r>
            <a:endParaRPr lang="en-US" b="1"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7000"/>
              </a:lnSpc>
              <a:spcBef>
                <a:spcPts val="200"/>
              </a:spcBef>
              <a:spcAft>
                <a:spcPts val="0"/>
              </a:spcAft>
            </a:pP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spcBef>
                <a:spcPts val="200"/>
              </a:spcBef>
              <a:spcAft>
                <a:spcPts val="0"/>
              </a:spcAft>
            </a:pP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Activity </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290636" y="1000125"/>
            <a:ext cx="4381501" cy="5343525"/>
          </a:xfrm>
          <a:prstGeom prst="rect">
            <a:avLst/>
          </a:prstGeom>
        </p:spPr>
      </p:pic>
    </p:spTree>
    <p:extLst>
      <p:ext uri="{BB962C8B-B14F-4D97-AF65-F5344CB8AC3E}">
        <p14:creationId xmlns:p14="http://schemas.microsoft.com/office/powerpoint/2010/main" val="3128418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4081" y="364476"/>
            <a:ext cx="2245166"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UML Diagrams</a:t>
            </a:r>
            <a:endParaRPr lang="en-US" sz="2400" dirty="0"/>
          </a:p>
        </p:txBody>
      </p:sp>
      <p:sp>
        <p:nvSpPr>
          <p:cNvPr id="3" name="Rectangle 2"/>
          <p:cNvSpPr/>
          <p:nvPr/>
        </p:nvSpPr>
        <p:spPr>
          <a:xfrm>
            <a:off x="1185864" y="981366"/>
            <a:ext cx="9715500" cy="1921808"/>
          </a:xfrm>
          <a:prstGeom prst="rect">
            <a:avLst/>
          </a:prstGeom>
        </p:spPr>
        <p:txBody>
          <a:bodyPr wrap="square">
            <a:spAutoFit/>
          </a:bodyPr>
          <a:lstStyle/>
          <a:p>
            <a:pPr>
              <a:lnSpc>
                <a:spcPct val="107000"/>
              </a:lnSpc>
              <a:spcBef>
                <a:spcPts val="200"/>
              </a:spcBef>
              <a:spcAft>
                <a:spcPts val="0"/>
              </a:spcAft>
            </a:pPr>
            <a:r>
              <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Component Diagram</a:t>
            </a:r>
            <a:r>
              <a:rPr lang="en-US" b="1"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a:p>
            <a:pPr>
              <a:lnSpc>
                <a:spcPct val="107000"/>
              </a:lnSpc>
              <a:spcBef>
                <a:spcPts val="200"/>
              </a:spcBef>
              <a:spcAft>
                <a:spcPts val="0"/>
              </a:spcAft>
            </a:pPr>
            <a:endPar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07000"/>
              </a:lnSpc>
              <a:spcBef>
                <a:spcPts val="200"/>
              </a:spcBef>
              <a:spcAft>
                <a:spcPts val="0"/>
              </a:spcAft>
            </a:pP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 component diagram, also known as a UML component diagram, describes the organization and wiring of the physical components in a system. Component diagrams are often drawn to help model implementation details and double-check that every aspect of the system's required functions is covered by planned development.</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71712" y="3657599"/>
            <a:ext cx="7000876" cy="1543051"/>
          </a:xfrm>
          <a:prstGeom prst="rect">
            <a:avLst/>
          </a:prstGeom>
        </p:spPr>
      </p:pic>
    </p:spTree>
    <p:extLst>
      <p:ext uri="{BB962C8B-B14F-4D97-AF65-F5344CB8AC3E}">
        <p14:creationId xmlns:p14="http://schemas.microsoft.com/office/powerpoint/2010/main" val="48762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4081" y="364476"/>
            <a:ext cx="2245166"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UML Diagrams</a:t>
            </a:r>
            <a:endParaRPr lang="en-US" sz="2400" dirty="0"/>
          </a:p>
        </p:txBody>
      </p:sp>
      <p:sp>
        <p:nvSpPr>
          <p:cNvPr id="3" name="Rectangle 2"/>
          <p:cNvSpPr/>
          <p:nvPr/>
        </p:nvSpPr>
        <p:spPr>
          <a:xfrm>
            <a:off x="2286001" y="1510004"/>
            <a:ext cx="8086723" cy="4385816"/>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ER Diagram:</a:t>
            </a:r>
          </a:p>
          <a:p>
            <a:r>
              <a:rPr lang="en-IN" dirty="0">
                <a:latin typeface="Times New Roman" panose="02020603050405020304" pitchFamily="18" charset="0"/>
                <a:cs typeface="Times New Roman" panose="02020603050405020304" pitchFamily="18" charset="0"/>
              </a:rPr>
              <a:t> </a:t>
            </a:r>
          </a:p>
          <a:p>
            <a:pPr algn="just">
              <a:lnSpc>
                <a:spcPct val="150000"/>
              </a:lnSpc>
            </a:pPr>
            <a:r>
              <a:rPr lang="en-US" dirty="0">
                <a:latin typeface="Times New Roman" panose="02020603050405020304" pitchFamily="18"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endParaRPr lang="en-IN"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0170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4081" y="364476"/>
            <a:ext cx="2245166"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UML Diagrams</a:t>
            </a:r>
            <a:endParaRPr lang="en-US" sz="2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485900" y="1628775"/>
            <a:ext cx="8872538" cy="4386263"/>
          </a:xfrm>
          <a:prstGeom prst="rect">
            <a:avLst/>
          </a:prstGeom>
        </p:spPr>
      </p:pic>
    </p:spTree>
    <p:extLst>
      <p:ext uri="{BB962C8B-B14F-4D97-AF65-F5344CB8AC3E}">
        <p14:creationId xmlns:p14="http://schemas.microsoft.com/office/powerpoint/2010/main" val="1978227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4081" y="364476"/>
            <a:ext cx="2177199"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DFD Diagrams</a:t>
            </a:r>
            <a:endParaRPr lang="en-US" sz="24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857375" y="1228725"/>
            <a:ext cx="8929687" cy="5014913"/>
          </a:xfrm>
          <a:prstGeom prst="rect">
            <a:avLst/>
          </a:prstGeom>
        </p:spPr>
      </p:pic>
    </p:spTree>
    <p:extLst>
      <p:ext uri="{BB962C8B-B14F-4D97-AF65-F5344CB8AC3E}">
        <p14:creationId xmlns:p14="http://schemas.microsoft.com/office/powerpoint/2010/main" val="1179656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4081" y="364476"/>
            <a:ext cx="2177199"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DFD Diagrams</a:t>
            </a:r>
            <a:endParaRPr lang="en-US" sz="2400"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143126" y="1271587"/>
            <a:ext cx="7672387" cy="5014913"/>
          </a:xfrm>
          <a:prstGeom prst="rect">
            <a:avLst/>
          </a:prstGeom>
        </p:spPr>
      </p:pic>
    </p:spTree>
    <p:extLst>
      <p:ext uri="{BB962C8B-B14F-4D97-AF65-F5344CB8AC3E}">
        <p14:creationId xmlns:p14="http://schemas.microsoft.com/office/powerpoint/2010/main" val="293961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856527" y="1144991"/>
            <a:ext cx="74656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Homepage</a:t>
            </a:r>
            <a:r>
              <a:rPr kumimoji="0" lang="en-US" altLang="en-US" sz="14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default-landing page here about the project and services components are there</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5" name="Picture 3" descr="Home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113" y="1908520"/>
            <a:ext cx="7951807" cy="39313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6334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75175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949124" y="1160626"/>
            <a:ext cx="48960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Lender Login: </a:t>
            </a:r>
            <a:r>
              <a:rPr kumimoji="0" lang="en-US" altLang="en-US" sz="1200" b="0" i="0" u="none" strike="noStrike" cap="none" normalizeH="0" baseline="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Lender will login to the application by entering credentials</a:t>
            </a:r>
            <a:endParaRPr kumimoji="0" lang="en-US" altLang="en-US" sz="10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938759"/>
            <a:ext cx="594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48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5046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75289" y="407908"/>
            <a:ext cx="1863011"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ABSTRACT</a:t>
            </a:r>
            <a:endParaRPr lang="en-US" sz="2400" dirty="0"/>
          </a:p>
        </p:txBody>
      </p:sp>
      <p:sp>
        <p:nvSpPr>
          <p:cNvPr id="3" name="Rectangle 2"/>
          <p:cNvSpPr/>
          <p:nvPr/>
        </p:nvSpPr>
        <p:spPr>
          <a:xfrm>
            <a:off x="754118" y="1148058"/>
            <a:ext cx="10841177" cy="5078313"/>
          </a:xfrm>
          <a:prstGeom prst="rect">
            <a:avLst/>
          </a:prstGeom>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SMART ONLINE PARKING AND RESERVATION SYSTEM</a:t>
            </a:r>
            <a:r>
              <a:rPr lang="en-US" dirty="0">
                <a:latin typeface="Times New Roman" panose="02020603050405020304" pitchFamily="18" charset="0"/>
                <a:cs typeface="Times New Roman" panose="02020603050405020304" pitchFamily="18" charset="0"/>
              </a:rPr>
              <a:t> is an innovative web application designed to optimize parking management for both users and lenders. Utilizing a user-friendly interface, the system allows users to view maps, search for available parking spaces, and book them seamlessly. Users must log in to create an account, add their vehicle details, and reserve a parking spot. Additionally, the application provides functionalities for users to update their status upon leaving the parking area and give feedback through ratings, enhancing user experience and accountability.</a:t>
            </a:r>
          </a:p>
          <a:p>
            <a:pPr>
              <a:lnSpc>
                <a:spcPct val="150000"/>
              </a:lnSpc>
            </a:pPr>
            <a:r>
              <a:rPr lang="en-US" dirty="0">
                <a:latin typeface="Times New Roman" panose="02020603050405020304" pitchFamily="18" charset="0"/>
                <a:cs typeface="Times New Roman" panose="02020603050405020304" pitchFamily="18" charset="0"/>
              </a:rPr>
              <a:t>On the lender side, the system enables individuals with vacant parking spaces to sign up, add their locations, and manage bookings effectively. Lenders can view all parking reservations and ratings received, fostering a transparent and trustworthy environment. Developed with a robust backend in Spring Boot and a dynamic frontend in React, paired with a MySQL database, this system aims to alleviate parking woes, improve accessibility, and encourage efficient use of available resources, thus contributing to smarter urban mobility solutions.</a:t>
            </a:r>
          </a:p>
          <a:p>
            <a:pPr>
              <a:lnSpc>
                <a:spcPct val="150000"/>
              </a:lnSpc>
            </a:pPr>
            <a:r>
              <a:rPr lang="en-US" b="1" dirty="0">
                <a:latin typeface="Times New Roman" panose="02020603050405020304" pitchFamily="18" charset="0"/>
                <a:cs typeface="Times New Roman" panose="02020603050405020304" pitchFamily="18" charset="0"/>
              </a:rPr>
              <a:t>Keywords: </a:t>
            </a:r>
            <a:r>
              <a:rPr lang="en-US" dirty="0">
                <a:latin typeface="Times New Roman" panose="02020603050405020304" pitchFamily="18" charset="0"/>
                <a:cs typeface="Times New Roman" panose="02020603050405020304" pitchFamily="18" charset="0"/>
              </a:rPr>
              <a:t>parking, vehicles, </a:t>
            </a:r>
            <a:r>
              <a:rPr lang="en-US" dirty="0" smtClean="0">
                <a:latin typeface="Times New Roman" panose="02020603050405020304" pitchFamily="18" charset="0"/>
                <a:cs typeface="Times New Roman" panose="02020603050405020304" pitchFamily="18" charset="0"/>
              </a:rPr>
              <a:t>places.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8158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633715" y="1364894"/>
            <a:ext cx="518545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Lender Register: </a:t>
            </a:r>
            <a:r>
              <a:rPr kumimoji="0" lang="en-US" altLang="en-US" sz="12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Lender will register into application by entering his details</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3073"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119" y="2062162"/>
            <a:ext cx="5943600" cy="3209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67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226284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493134" y="1216330"/>
            <a:ext cx="557899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Lender Home: </a:t>
            </a:r>
            <a:r>
              <a:rPr kumimoji="0" lang="en-US" altLang="en-US" sz="12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After successful login, lender will redirect to his homepage</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09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119" y="1914524"/>
            <a:ext cx="5943600" cy="37686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371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290161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238491" y="1525758"/>
            <a:ext cx="431735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Add Parking Place: </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Lender will add the parking places</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121"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8395" y="2390172"/>
            <a:ext cx="5943600" cy="3206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r>
            <a:b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5174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215341" y="1394649"/>
            <a:ext cx="328721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View Bookings: </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lender will view his bookings.</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145" name="Picture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2177" y="2147104"/>
            <a:ext cx="5943600" cy="31813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38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266160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169"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4639" y="2604304"/>
            <a:ext cx="5943600" cy="31940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910024" y="1658469"/>
            <a:ext cx="40164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View Ratings: </a:t>
            </a:r>
            <a: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Lender will view his ratings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2520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552768" y="1213012"/>
            <a:ext cx="38080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Update Profile: </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Lender can update his profile.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193"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762" y="2131912"/>
            <a:ext cx="5943600" cy="37364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831394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533645" y="1039621"/>
            <a:ext cx="211816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 Register:</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9217" name="Picture 27" descr="userRegist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728" y="1776714"/>
            <a:ext cx="594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48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663253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481560" y="1217830"/>
            <a:ext cx="195612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 Login:</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41" name="Picture 26" descr="userLog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81237"/>
            <a:ext cx="594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48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384140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2419109" y="1320819"/>
            <a:ext cx="185194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 Home:</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1265" name="Picture 28" descr="user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2281237"/>
            <a:ext cx="594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48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83067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2083443" y="1775639"/>
            <a:ext cx="276634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View Map:</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2289" name="Picture 29" descr="userViewMa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1155" y="2509837"/>
            <a:ext cx="594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48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430625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14622" y="391017"/>
            <a:ext cx="4892493" cy="720197"/>
          </a:xfrm>
          <a:prstGeom prst="rect">
            <a:avLst/>
          </a:prstGeom>
        </p:spPr>
        <p:txBody>
          <a:bodyPr wrap="none">
            <a:spAutoFit/>
          </a:bodyPr>
          <a:lstStyle/>
          <a:p>
            <a:pPr lvl="2" algn="ctr">
              <a:lnSpc>
                <a:spcPct val="170000"/>
              </a:lnSpc>
            </a:pPr>
            <a:r>
              <a:rPr lang="en-US" sz="2400" b="1" dirty="0">
                <a:latin typeface="Times New Roman" panose="02020603050405020304" pitchFamily="18" charset="0"/>
                <a:cs typeface="Times New Roman" panose="02020603050405020304" pitchFamily="18" charset="0"/>
              </a:rPr>
              <a:t>OBJECTIVE OF PROJECT</a:t>
            </a:r>
          </a:p>
        </p:txBody>
      </p:sp>
      <p:sp>
        <p:nvSpPr>
          <p:cNvPr id="3" name="Rectangle 2"/>
          <p:cNvSpPr/>
          <p:nvPr/>
        </p:nvSpPr>
        <p:spPr>
          <a:xfrm>
            <a:off x="1703497" y="1618503"/>
            <a:ext cx="8965323" cy="2957861"/>
          </a:xfrm>
          <a:prstGeom prst="rect">
            <a:avLst/>
          </a:prstGeom>
        </p:spPr>
        <p:txBody>
          <a:bodyPr wrap="square">
            <a:spAutoFit/>
          </a:bodyPr>
          <a:lstStyle/>
          <a:p>
            <a:pPr algn="just">
              <a:lnSpc>
                <a:spcPct val="15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objective of the SMART ONLINE PARKING AND RESERVATION SYSTEM is to streamline the parking management process by providing an efficient platform for users and lenders. The system aims to facilitate real-time parking space availability, enabling users to search, book, and rate parking spots conveniently. For lenders, it offers an opportunity to monetize unused parking areas by managing bookings effectively. Ultimately, the project seeks to enhance urban mobility, reduce congestion, and improve overall parking experience for all stakeholders.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2974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574157" y="1384340"/>
            <a:ext cx="212974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Search Parking Place</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313" name="Picture 30" descr="userSearc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2505075"/>
            <a:ext cx="5943600" cy="31813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38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20010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527859" y="1449498"/>
            <a:ext cx="190982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 View Parking Place:</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4337" name="Picture 31" descr="userViewParkingPla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4223" y="2367023"/>
            <a:ext cx="594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48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636343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763929" y="803927"/>
            <a:ext cx="203714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Book His Parking Place:</a:t>
            </a:r>
            <a:endParaRPr kumimoji="0" lang="en-US" altLang="en-US" sz="10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5361" name="Picture 32" descr="userViewBooking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1073" y="2057400"/>
            <a:ext cx="5943600" cy="3200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57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241491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145894" y="1194681"/>
            <a:ext cx="303256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View His Booking and Status:</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6385" name="Picture 33" descr="userViewBookingplac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2178" y="2281237"/>
            <a:ext cx="594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48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23883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770926" y="1503402"/>
            <a:ext cx="23149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Update Profile:</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7409" name="Picture 34" descr="userUpdateProfi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6187" y="2514600"/>
            <a:ext cx="5943600" cy="3200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57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087220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794076" y="1307022"/>
            <a:ext cx="194454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Add Vehicles:</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8433" name="Picture 35" descr="userAddVehic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1155" y="2390173"/>
            <a:ext cx="5943600" cy="3200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57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052619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60839" y="292790"/>
            <a:ext cx="2264402"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OUTPUT SCREENS</a:t>
            </a:r>
            <a:endParaRPr lang="en-US" b="1"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2199190" y="1495797"/>
            <a:ext cx="209501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Give Rating:</a:t>
            </a:r>
            <a:endParaRPr kumimoji="0" lang="en-US" altLang="en-US" sz="1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9457" name="Picture 36" descr="userGiveRa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6349" y="2390172"/>
            <a:ext cx="594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648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619714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61106" y="393051"/>
            <a:ext cx="3991798"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FUTURE ENHANCEMENT</a:t>
            </a:r>
            <a:endParaRPr lang="en-US" sz="2400" dirty="0"/>
          </a:p>
        </p:txBody>
      </p:sp>
      <p:sp>
        <p:nvSpPr>
          <p:cNvPr id="5" name="Rectangle 4"/>
          <p:cNvSpPr/>
          <p:nvPr/>
        </p:nvSpPr>
        <p:spPr>
          <a:xfrm>
            <a:off x="785813" y="1291054"/>
            <a:ext cx="10501312" cy="507831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Real-time parking spot availability </a:t>
            </a:r>
            <a:r>
              <a:rPr lang="en-IN" b="1" dirty="0" smtClean="0">
                <a:latin typeface="Times New Roman" panose="02020603050405020304" pitchFamily="18" charset="0"/>
                <a:cs typeface="Times New Roman" panose="02020603050405020304" pitchFamily="18" charset="0"/>
              </a:rPr>
              <a:t>alerts: </a:t>
            </a:r>
            <a:r>
              <a:rPr lang="en-IN" dirty="0" smtClean="0">
                <a:latin typeface="Times New Roman" panose="02020603050405020304" pitchFamily="18" charset="0"/>
                <a:cs typeface="Times New Roman" panose="02020603050405020304" pitchFamily="18" charset="0"/>
              </a:rPr>
              <a:t>Implement </a:t>
            </a:r>
            <a:r>
              <a:rPr lang="en-IN" dirty="0">
                <a:latin typeface="Times New Roman" panose="02020603050405020304" pitchFamily="18" charset="0"/>
                <a:cs typeface="Times New Roman" panose="02020603050405020304" pitchFamily="18" charset="0"/>
              </a:rPr>
              <a:t>push notifications or SMS alerts when parking spots in users' preferred locations become available. Geolocation-based notifications can further enhance convenience by notifying users based on proximity.</a:t>
            </a:r>
          </a:p>
          <a:p>
            <a:pPr marL="285750" indent="-285750"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Integration with digital payment </a:t>
            </a:r>
            <a:r>
              <a:rPr lang="en-IN" b="1" dirty="0" smtClean="0">
                <a:latin typeface="Times New Roman" panose="02020603050405020304" pitchFamily="18" charset="0"/>
                <a:cs typeface="Times New Roman" panose="02020603050405020304" pitchFamily="18" charset="0"/>
              </a:rPr>
              <a:t>wallets: </a:t>
            </a:r>
            <a:r>
              <a:rPr lang="en-IN" dirty="0" smtClean="0">
                <a:latin typeface="Times New Roman" panose="02020603050405020304" pitchFamily="18" charset="0"/>
                <a:cs typeface="Times New Roman" panose="02020603050405020304" pitchFamily="18" charset="0"/>
              </a:rPr>
              <a:t>Integrate </a:t>
            </a:r>
            <a:r>
              <a:rPr lang="en-IN" dirty="0">
                <a:latin typeface="Times New Roman" panose="02020603050405020304" pitchFamily="18" charset="0"/>
                <a:cs typeface="Times New Roman" panose="02020603050405020304" pitchFamily="18" charset="0"/>
              </a:rPr>
              <a:t>popular digital payment wallets like PayPal, Google Pay, and Apple Pay to offer secure and convenient payment options. This will streamline the booking process, especially with one-tap payments for returning users.</a:t>
            </a:r>
          </a:p>
          <a:p>
            <a:pPr marL="285750" indent="-285750"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Dynamic pricing based on </a:t>
            </a:r>
            <a:r>
              <a:rPr lang="en-IN" b="1" dirty="0" smtClean="0">
                <a:latin typeface="Times New Roman" panose="02020603050405020304" pitchFamily="18" charset="0"/>
                <a:cs typeface="Times New Roman" panose="02020603050405020304" pitchFamily="18" charset="0"/>
              </a:rPr>
              <a:t>demand: </a:t>
            </a:r>
            <a:r>
              <a:rPr lang="en-IN" dirty="0" smtClean="0">
                <a:latin typeface="Times New Roman" panose="02020603050405020304" pitchFamily="18" charset="0"/>
                <a:cs typeface="Times New Roman" panose="02020603050405020304" pitchFamily="18" charset="0"/>
              </a:rPr>
              <a:t>Implement </a:t>
            </a:r>
            <a:r>
              <a:rPr lang="en-IN" dirty="0">
                <a:latin typeface="Times New Roman" panose="02020603050405020304" pitchFamily="18" charset="0"/>
                <a:cs typeface="Times New Roman" panose="02020603050405020304" pitchFamily="18" charset="0"/>
              </a:rPr>
              <a:t>dynamic pricing that adjusts fees based on time, location, and demand. Peak hours and high-demand areas can have higher prices, while off-peak hours offer discounts, promoting efficient space usage</a:t>
            </a:r>
            <a:r>
              <a:rPr lang="en-IN"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 loyalty and rewards </a:t>
            </a:r>
            <a:r>
              <a:rPr lang="en-US" b="1" dirty="0" smtClean="0">
                <a:latin typeface="Times New Roman" panose="02020603050405020304" pitchFamily="18" charset="0"/>
                <a:cs typeface="Times New Roman" panose="02020603050405020304" pitchFamily="18" charset="0"/>
              </a:rPr>
              <a:t>program: </a:t>
            </a:r>
            <a:r>
              <a:rPr lang="en-US" dirty="0" smtClean="0">
                <a:latin typeface="Times New Roman" panose="02020603050405020304" pitchFamily="18" charset="0"/>
                <a:cs typeface="Times New Roman" panose="02020603050405020304" pitchFamily="18" charset="0"/>
              </a:rPr>
              <a:t>Introduce </a:t>
            </a:r>
            <a:r>
              <a:rPr lang="en-US" dirty="0">
                <a:latin typeface="Times New Roman" panose="02020603050405020304" pitchFamily="18" charset="0"/>
                <a:cs typeface="Times New Roman" panose="02020603050405020304" pitchFamily="18" charset="0"/>
              </a:rPr>
              <a:t>a loyalty program that rewards users with points for frequent bookings and positive feedback. Points can be redeemed for discounts, and lenders can receive incentives for maintaining high service standards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4063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61193" y="421626"/>
            <a:ext cx="2273379"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CONCLUSION</a:t>
            </a:r>
            <a:endParaRPr lang="en-US" sz="2400" dirty="0"/>
          </a:p>
        </p:txBody>
      </p:sp>
      <p:sp>
        <p:nvSpPr>
          <p:cNvPr id="5" name="Rectangle 4"/>
          <p:cNvSpPr/>
          <p:nvPr/>
        </p:nvSpPr>
        <p:spPr>
          <a:xfrm>
            <a:off x="2371725" y="1362491"/>
            <a:ext cx="7272337" cy="4247317"/>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In conclusion, the Smart Online Parking and Reservation System offers a comprehensive solution to modern parking challenges by bridging the gap between parking seekers and space lenders. With its intuitive interface, real-time parking management, and secure booking features, the system provides a seamless experience for users while enabling lenders to optimize the use of their vacant spaces. The integration of Spring Boot, React, and a MySQL database ensures a reliable and scalable platform capable of managing the growing demands of urban parking. By improving accessibility, transparency, and resource efficiency, this system promotes smarter urban mobility, contributing to more sustainable city living.</a:t>
            </a:r>
          </a:p>
        </p:txBody>
      </p:sp>
    </p:spTree>
    <p:extLst>
      <p:ext uri="{BB962C8B-B14F-4D97-AF65-F5344CB8AC3E}">
        <p14:creationId xmlns:p14="http://schemas.microsoft.com/office/powerpoint/2010/main" val="359253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3667" y="511374"/>
            <a:ext cx="2255746"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REFERENCES</a:t>
            </a:r>
            <a:endParaRPr lang="en-US" sz="2400" dirty="0"/>
          </a:p>
        </p:txBody>
      </p:sp>
      <p:sp>
        <p:nvSpPr>
          <p:cNvPr id="6" name="TextBox 5">
            <a:extLst>
              <a:ext uri="{FF2B5EF4-FFF2-40B4-BE49-F238E27FC236}">
                <a16:creationId xmlns:a16="http://schemas.microsoft.com/office/drawing/2014/main" id="{9FDFA0F3-1769-2C63-E57F-DCF26299BF41}"/>
              </a:ext>
            </a:extLst>
          </p:cNvPr>
          <p:cNvSpPr txBox="1"/>
          <p:nvPr/>
        </p:nvSpPr>
        <p:spPr>
          <a:xfrm>
            <a:off x="770573" y="1577101"/>
            <a:ext cx="10347960" cy="4613058"/>
          </a:xfrm>
          <a:prstGeom prst="rect">
            <a:avLst/>
          </a:prstGeom>
          <a:noFill/>
        </p:spPr>
        <p:txBody>
          <a:bodyPr wrap="square">
            <a:spAutoFit/>
          </a:bodyPr>
          <a:lstStyle/>
          <a:p>
            <a:pPr marL="342900" indent="-342900">
              <a:lnSpc>
                <a:spcPct val="150000"/>
              </a:lnSpc>
              <a:buFont typeface="+mj-lt"/>
              <a:buAutoNum type="arabicPeriod"/>
            </a:pPr>
            <a:r>
              <a:rPr lang="en-IN" dirty="0" smtClean="0">
                <a:latin typeface="Times New Roman" panose="02020603050405020304" pitchFamily="18" charset="0"/>
                <a:cs typeface="Times New Roman" panose="02020603050405020304" pitchFamily="18" charset="0"/>
              </a:rPr>
              <a:t>Smith</a:t>
            </a:r>
            <a:r>
              <a:rPr lang="en-IN" dirty="0">
                <a:latin typeface="Times New Roman" panose="02020603050405020304" pitchFamily="18" charset="0"/>
                <a:cs typeface="Times New Roman" panose="02020603050405020304" pitchFamily="18" charset="0"/>
              </a:rPr>
              <a:t>, J., &amp; Williams, L. (2021). "</a:t>
            </a:r>
            <a:r>
              <a:rPr lang="en-IN" b="1" dirty="0">
                <a:latin typeface="Times New Roman" panose="02020603050405020304" pitchFamily="18" charset="0"/>
                <a:cs typeface="Times New Roman" panose="02020603050405020304" pitchFamily="18" charset="0"/>
              </a:rPr>
              <a:t>Smart Parking Systems for Urban Environments: A Comprehensive Review.</a:t>
            </a:r>
            <a:r>
              <a:rPr lang="en-IN" dirty="0">
                <a:latin typeface="Times New Roman" panose="02020603050405020304" pitchFamily="18" charset="0"/>
                <a:cs typeface="Times New Roman" panose="02020603050405020304" pitchFamily="18" charset="0"/>
              </a:rPr>
              <a:t>" Journal of Traffic and Transportation Engineering, 8(3), 45-60.</a:t>
            </a:r>
          </a:p>
          <a:p>
            <a:pPr marL="342900" indent="-342900">
              <a:lnSpc>
                <a:spcPct val="150000"/>
              </a:lnSpc>
              <a:buFont typeface="+mj-lt"/>
              <a:buAutoNum type="arabicPeriod"/>
            </a:pPr>
            <a:r>
              <a:rPr lang="en-IN" dirty="0" smtClean="0">
                <a:latin typeface="Times New Roman" panose="02020603050405020304" pitchFamily="18" charset="0"/>
                <a:cs typeface="Times New Roman" panose="02020603050405020304" pitchFamily="18" charset="0"/>
              </a:rPr>
              <a:t>Kumar</a:t>
            </a:r>
            <a:r>
              <a:rPr lang="en-IN" dirty="0">
                <a:latin typeface="Times New Roman" panose="02020603050405020304" pitchFamily="18" charset="0"/>
                <a:cs typeface="Times New Roman" panose="02020603050405020304" pitchFamily="18" charset="0"/>
              </a:rPr>
              <a:t>, R., &amp; Singh, P. (2020). "</a:t>
            </a:r>
            <a:r>
              <a:rPr lang="en-IN" b="1" dirty="0">
                <a:latin typeface="Times New Roman" panose="02020603050405020304" pitchFamily="18" charset="0"/>
                <a:cs typeface="Times New Roman" panose="02020603050405020304" pitchFamily="18" charset="0"/>
              </a:rPr>
              <a:t>Design and Development of an </a:t>
            </a:r>
            <a:r>
              <a:rPr lang="en-IN" b="1" dirty="0" err="1">
                <a:latin typeface="Times New Roman" panose="02020603050405020304" pitchFamily="18" charset="0"/>
                <a:cs typeface="Times New Roman" panose="02020603050405020304" pitchFamily="18" charset="0"/>
              </a:rPr>
              <a:t>IoT</a:t>
            </a:r>
            <a:r>
              <a:rPr lang="en-IN" b="1" dirty="0">
                <a:latin typeface="Times New Roman" panose="02020603050405020304" pitchFamily="18" charset="0"/>
                <a:cs typeface="Times New Roman" panose="02020603050405020304" pitchFamily="18" charset="0"/>
              </a:rPr>
              <a:t>-based Smart Parking System.</a:t>
            </a:r>
            <a:r>
              <a:rPr lang="en-IN" dirty="0">
                <a:latin typeface="Times New Roman" panose="02020603050405020304" pitchFamily="18" charset="0"/>
                <a:cs typeface="Times New Roman" panose="02020603050405020304" pitchFamily="18" charset="0"/>
              </a:rPr>
              <a:t>" International Journal of Innovative Technology and Exploring Engineering (IJITEE), 9(5), 21-30.</a:t>
            </a:r>
          </a:p>
          <a:p>
            <a:pPr marL="342900" indent="-342900">
              <a:lnSpc>
                <a:spcPct val="150000"/>
              </a:lnSpc>
              <a:buFont typeface="+mj-lt"/>
              <a:buAutoNum type="arabicPeriod"/>
            </a:pPr>
            <a:r>
              <a:rPr lang="en-IN" dirty="0" smtClean="0">
                <a:latin typeface="Times New Roman" panose="02020603050405020304" pitchFamily="18" charset="0"/>
                <a:cs typeface="Times New Roman" panose="02020603050405020304" pitchFamily="18" charset="0"/>
              </a:rPr>
              <a:t>Patel</a:t>
            </a:r>
            <a:r>
              <a:rPr lang="en-IN" dirty="0">
                <a:latin typeface="Times New Roman" panose="02020603050405020304" pitchFamily="18" charset="0"/>
                <a:cs typeface="Times New Roman" panose="02020603050405020304" pitchFamily="18" charset="0"/>
              </a:rPr>
              <a:t>, M., &amp; Shah, A. (2019). "</a:t>
            </a:r>
            <a:r>
              <a:rPr lang="en-IN" b="1" dirty="0">
                <a:latin typeface="Times New Roman" panose="02020603050405020304" pitchFamily="18" charset="0"/>
                <a:cs typeface="Times New Roman" panose="02020603050405020304" pitchFamily="18" charset="0"/>
              </a:rPr>
              <a:t>Efficient Parking Management System Using Web and Mobile Technologies</a:t>
            </a:r>
            <a:r>
              <a:rPr lang="en-IN" dirty="0">
                <a:latin typeface="Times New Roman" panose="02020603050405020304" pitchFamily="18" charset="0"/>
                <a:cs typeface="Times New Roman" panose="02020603050405020304" pitchFamily="18" charset="0"/>
              </a:rPr>
              <a:t>." International Journal of Computer Applications, 175(6), 12-18.</a:t>
            </a:r>
          </a:p>
          <a:p>
            <a:pPr marL="342900" indent="-342900">
              <a:lnSpc>
                <a:spcPct val="150000"/>
              </a:lnSpc>
              <a:buFont typeface="+mj-lt"/>
              <a:buAutoNum type="arabicPeriod"/>
            </a:pPr>
            <a:r>
              <a:rPr lang="en-IN" dirty="0" smtClean="0">
                <a:latin typeface="Times New Roman" panose="02020603050405020304" pitchFamily="18" charset="0"/>
                <a:cs typeface="Times New Roman" panose="02020603050405020304" pitchFamily="18" charset="0"/>
              </a:rPr>
              <a:t>Zhang</a:t>
            </a:r>
            <a:r>
              <a:rPr lang="en-IN" dirty="0">
                <a:latin typeface="Times New Roman" panose="02020603050405020304" pitchFamily="18" charset="0"/>
                <a:cs typeface="Times New Roman" panose="02020603050405020304" pitchFamily="18" charset="0"/>
              </a:rPr>
              <a:t>, Y., &amp; Lee, C. (2018). "</a:t>
            </a:r>
            <a:r>
              <a:rPr lang="en-IN" b="1" dirty="0">
                <a:latin typeface="Times New Roman" panose="02020603050405020304" pitchFamily="18" charset="0"/>
                <a:cs typeface="Times New Roman" panose="02020603050405020304" pitchFamily="18" charset="0"/>
              </a:rPr>
              <a:t>A Cloud-based Smart Parking System for Urban Areas</a:t>
            </a:r>
            <a:r>
              <a:rPr lang="en-IN" dirty="0">
                <a:latin typeface="Times New Roman" panose="02020603050405020304" pitchFamily="18" charset="0"/>
                <a:cs typeface="Times New Roman" panose="02020603050405020304" pitchFamily="18" charset="0"/>
              </a:rPr>
              <a:t>." IEEE Access, 6(12), 10294-10305.</a:t>
            </a:r>
          </a:p>
          <a:p>
            <a:pPr marL="342900" indent="-342900">
              <a:lnSpc>
                <a:spcPct val="150000"/>
              </a:lnSpc>
              <a:buFont typeface="+mj-lt"/>
              <a:buAutoNum type="arabicPeriod"/>
            </a:pPr>
            <a:r>
              <a:rPr lang="en-IN" dirty="0" smtClean="0">
                <a:latin typeface="Times New Roman" panose="02020603050405020304" pitchFamily="18" charset="0"/>
                <a:cs typeface="Times New Roman" panose="02020603050405020304" pitchFamily="18" charset="0"/>
              </a:rPr>
              <a:t>Rahman</a:t>
            </a:r>
            <a:r>
              <a:rPr lang="en-IN" dirty="0">
                <a:latin typeface="Times New Roman" panose="02020603050405020304" pitchFamily="18" charset="0"/>
                <a:cs typeface="Times New Roman" panose="02020603050405020304" pitchFamily="18" charset="0"/>
              </a:rPr>
              <a:t>, A., &amp; Rahim, M. (2021). "</a:t>
            </a:r>
            <a:r>
              <a:rPr lang="en-IN" b="1" dirty="0">
                <a:latin typeface="Times New Roman" panose="02020603050405020304" pitchFamily="18" charset="0"/>
                <a:cs typeface="Times New Roman" panose="02020603050405020304" pitchFamily="18" charset="0"/>
              </a:rPr>
              <a:t>Automated Smart Parking Reservation System Using Machine Learning Algorithms</a:t>
            </a:r>
            <a:r>
              <a:rPr lang="en-IN" dirty="0">
                <a:latin typeface="Times New Roman" panose="02020603050405020304" pitchFamily="18" charset="0"/>
                <a:cs typeface="Times New Roman" panose="02020603050405020304" pitchFamily="18" charset="0"/>
              </a:rPr>
              <a:t>." International Journal of Computer Science and Information Security (IJCSIS), 19(1), 33-40.</a:t>
            </a:r>
          </a:p>
        </p:txBody>
      </p:sp>
    </p:spTree>
    <p:extLst>
      <p:ext uri="{BB962C8B-B14F-4D97-AF65-F5344CB8AC3E}">
        <p14:creationId xmlns:p14="http://schemas.microsoft.com/office/powerpoint/2010/main" val="1615911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39402" y="591857"/>
            <a:ext cx="5061673" cy="635367"/>
          </a:xfrm>
          <a:prstGeom prst="rect">
            <a:avLst/>
          </a:prstGeom>
        </p:spPr>
        <p:txBody>
          <a:bodyPr wrap="square">
            <a:spAutoFit/>
          </a:bodyPr>
          <a:lstStyle/>
          <a:p>
            <a:pPr algn="ctr">
              <a:lnSpc>
                <a:spcPct val="170000"/>
              </a:lnSpc>
            </a:pPr>
            <a:r>
              <a:rPr lang="en-US" sz="2400" b="1" dirty="0">
                <a:latin typeface="Times New Roman" panose="02020603050405020304" pitchFamily="18" charset="0"/>
                <a:cs typeface="Times New Roman" panose="02020603050405020304" pitchFamily="18" charset="0"/>
              </a:rPr>
              <a:t>PROBLEM STATEMENT</a:t>
            </a:r>
          </a:p>
        </p:txBody>
      </p:sp>
      <p:sp>
        <p:nvSpPr>
          <p:cNvPr id="3" name="Rectangle 2"/>
          <p:cNvSpPr/>
          <p:nvPr/>
        </p:nvSpPr>
        <p:spPr>
          <a:xfrm>
            <a:off x="2000252" y="1698795"/>
            <a:ext cx="8776198" cy="4197559"/>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SMART ONLINE PARKING AND RESERVATION SYSTEM addresses the growing challenge of parking shortages and inefficiencies in urban areas. As cities become increasingly congested, finding available parking spaces becomes a time-consuming and frustrating task for drivers. Traditional parking management methods often lead to underutilization of available parking spots, resulting in increased traffic congestion and pollution. Additionally, property owners with vacant parking spaces lack a streamlined mechanism to offer their spaces for public use. This project aims to resolve these issues by creating a digital platform that connects users in need of parking with lenders who have available spaces, thereby optimizing parking resource management and enhancing the overall urban mobility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8106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19179" y="510931"/>
            <a:ext cx="2255746"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REFERENCES</a:t>
            </a:r>
            <a:endParaRPr lang="en-US" sz="2400" dirty="0"/>
          </a:p>
        </p:txBody>
      </p:sp>
      <p:sp>
        <p:nvSpPr>
          <p:cNvPr id="3" name="Rectangle 2"/>
          <p:cNvSpPr/>
          <p:nvPr/>
        </p:nvSpPr>
        <p:spPr>
          <a:xfrm>
            <a:off x="1223282" y="1239723"/>
            <a:ext cx="9831978" cy="4524315"/>
          </a:xfrm>
          <a:prstGeom prst="rect">
            <a:avLst/>
          </a:prstGeom>
        </p:spPr>
        <p:txBody>
          <a:bodyPr wrap="square">
            <a:spAutoFit/>
          </a:bodyPr>
          <a:lstStyle/>
          <a:p>
            <a:pPr marL="342900" indent="-342900">
              <a:buFont typeface="+mj-lt"/>
              <a:buAutoNum type="arabicPeriod"/>
            </a:pPr>
            <a:endParaRPr lang="en-IN" dirty="0"/>
          </a:p>
          <a:p>
            <a:pPr marL="342900" indent="-342900">
              <a:lnSpc>
                <a:spcPct val="150000"/>
              </a:lnSpc>
              <a:buFont typeface="+mj-lt"/>
              <a:buAutoNum type="arabicPeriod" startAt="6"/>
            </a:pPr>
            <a:r>
              <a:rPr lang="en-US" dirty="0" smtClean="0">
                <a:latin typeface="Times New Roman" panose="02020603050405020304" pitchFamily="18" charset="0"/>
                <a:cs typeface="Times New Roman" panose="02020603050405020304" pitchFamily="18" charset="0"/>
              </a:rPr>
              <a:t>Gupta</a:t>
            </a:r>
            <a:r>
              <a:rPr lang="en-US" dirty="0">
                <a:latin typeface="Times New Roman" panose="02020603050405020304" pitchFamily="18" charset="0"/>
                <a:cs typeface="Times New Roman" panose="02020603050405020304" pitchFamily="18" charset="0"/>
              </a:rPr>
              <a:t>, S., &amp; Desai, H. (2020). "</a:t>
            </a:r>
            <a:r>
              <a:rPr lang="en-US" b="1" dirty="0">
                <a:latin typeface="Times New Roman" panose="02020603050405020304" pitchFamily="18" charset="0"/>
                <a:cs typeface="Times New Roman" panose="02020603050405020304" pitchFamily="18" charset="0"/>
              </a:rPr>
              <a:t>Urban Parking Solutions: Integrating </a:t>
            </a:r>
            <a:r>
              <a:rPr lang="en-US" b="1" dirty="0" err="1">
                <a:latin typeface="Times New Roman" panose="02020603050405020304" pitchFamily="18" charset="0"/>
                <a:cs typeface="Times New Roman" panose="02020603050405020304" pitchFamily="18" charset="0"/>
              </a:rPr>
              <a:t>IoT</a:t>
            </a:r>
            <a:r>
              <a:rPr lang="en-US" b="1" dirty="0">
                <a:latin typeface="Times New Roman" panose="02020603050405020304" pitchFamily="18" charset="0"/>
                <a:cs typeface="Times New Roman" panose="02020603050405020304" pitchFamily="18" charset="0"/>
              </a:rPr>
              <a:t> and Smart Technology.</a:t>
            </a:r>
            <a:r>
              <a:rPr lang="en-US" dirty="0">
                <a:latin typeface="Times New Roman" panose="02020603050405020304" pitchFamily="18" charset="0"/>
                <a:cs typeface="Times New Roman" panose="02020603050405020304" pitchFamily="18" charset="0"/>
              </a:rPr>
              <a:t>" Journal of Urban Mobility Systems, 5(2), </a:t>
            </a:r>
            <a:r>
              <a:rPr lang="en-US" dirty="0" smtClean="0">
                <a:latin typeface="Times New Roman" panose="02020603050405020304" pitchFamily="18" charset="0"/>
                <a:cs typeface="Times New Roman" panose="02020603050405020304" pitchFamily="18" charset="0"/>
              </a:rPr>
              <a:t>57-65.</a:t>
            </a:r>
          </a:p>
          <a:p>
            <a:pPr marL="342900" indent="-342900">
              <a:lnSpc>
                <a:spcPct val="150000"/>
              </a:lnSpc>
              <a:buFont typeface="+mj-lt"/>
              <a:buAutoNum type="arabicPeriod" startAt="6"/>
            </a:pPr>
            <a:r>
              <a:rPr lang="en-US" dirty="0" smtClean="0">
                <a:latin typeface="Times New Roman" panose="02020603050405020304" pitchFamily="18" charset="0"/>
                <a:cs typeface="Times New Roman" panose="02020603050405020304" pitchFamily="18" charset="0"/>
              </a:rPr>
              <a:t>Chen, W., &amp; Zhang, L. (2019). "</a:t>
            </a:r>
            <a:r>
              <a:rPr lang="en-US" b="1" dirty="0" smtClean="0">
                <a:latin typeface="Times New Roman" panose="02020603050405020304" pitchFamily="18" charset="0"/>
                <a:cs typeface="Times New Roman" panose="02020603050405020304" pitchFamily="18" charset="0"/>
              </a:rPr>
              <a:t>Smart City Parking: A Case Study on Parking Reservation Systems</a:t>
            </a:r>
            <a:r>
              <a:rPr lang="en-US" dirty="0" smtClean="0">
                <a:latin typeface="Times New Roman" panose="02020603050405020304" pitchFamily="18" charset="0"/>
                <a:cs typeface="Times New Roman" panose="02020603050405020304" pitchFamily="18" charset="0"/>
              </a:rPr>
              <a:t>." Journal of Smart Cities Research, 3(4), 98-107.</a:t>
            </a:r>
          </a:p>
          <a:p>
            <a:pPr marL="342900" indent="-342900">
              <a:lnSpc>
                <a:spcPct val="150000"/>
              </a:lnSpc>
              <a:buFont typeface="+mj-lt"/>
              <a:buAutoNum type="arabicPeriod" startAt="6"/>
            </a:pPr>
            <a:r>
              <a:rPr lang="en-US" dirty="0" smtClean="0">
                <a:latin typeface="Times New Roman" panose="02020603050405020304" pitchFamily="18" charset="0"/>
                <a:cs typeface="Times New Roman" panose="02020603050405020304" pitchFamily="18" charset="0"/>
              </a:rPr>
              <a:t>Martinez</a:t>
            </a:r>
            <a:r>
              <a:rPr lang="en-US" dirty="0">
                <a:latin typeface="Times New Roman" panose="02020603050405020304" pitchFamily="18" charset="0"/>
                <a:cs typeface="Times New Roman" panose="02020603050405020304" pitchFamily="18" charset="0"/>
              </a:rPr>
              <a:t>, F., &amp; Gonzalez, A. (2020). "</a:t>
            </a:r>
            <a:r>
              <a:rPr lang="en-US" b="1" dirty="0">
                <a:latin typeface="Times New Roman" panose="02020603050405020304" pitchFamily="18" charset="0"/>
                <a:cs typeface="Times New Roman" panose="02020603050405020304" pitchFamily="18" charset="0"/>
              </a:rPr>
              <a:t>Development of a Real-Time Parking Space Management System." </a:t>
            </a:r>
            <a:r>
              <a:rPr lang="en-US" dirty="0">
                <a:latin typeface="Times New Roman" panose="02020603050405020304" pitchFamily="18" charset="0"/>
                <a:cs typeface="Times New Roman" panose="02020603050405020304" pitchFamily="18" charset="0"/>
              </a:rPr>
              <a:t>International Journal of Science and Research (IJSR), 9(11), 120-130.</a:t>
            </a:r>
          </a:p>
          <a:p>
            <a:pPr marL="342900" indent="-342900">
              <a:lnSpc>
                <a:spcPct val="150000"/>
              </a:lnSpc>
              <a:buFont typeface="+mj-lt"/>
              <a:buAutoNum type="arabicPeriod" startAt="6"/>
            </a:pPr>
            <a:r>
              <a:rPr lang="en-US" dirty="0" smtClean="0">
                <a:latin typeface="Times New Roman" panose="02020603050405020304" pitchFamily="18" charset="0"/>
                <a:cs typeface="Times New Roman" panose="02020603050405020304" pitchFamily="18" charset="0"/>
              </a:rPr>
              <a:t>Singh</a:t>
            </a:r>
            <a:r>
              <a:rPr lang="en-US" dirty="0">
                <a:latin typeface="Times New Roman" panose="02020603050405020304" pitchFamily="18" charset="0"/>
                <a:cs typeface="Times New Roman" panose="02020603050405020304" pitchFamily="18" charset="0"/>
              </a:rPr>
              <a:t>, A., &amp; Kaur, R. (2021). "</a:t>
            </a:r>
            <a:r>
              <a:rPr lang="en-US" b="1" dirty="0">
                <a:latin typeface="Times New Roman" panose="02020603050405020304" pitchFamily="18" charset="0"/>
                <a:cs typeface="Times New Roman" panose="02020603050405020304" pitchFamily="18" charset="0"/>
              </a:rPr>
              <a:t>Smart Parking Reservation with Predictive Analytics.</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International Journal of Engineering Science and Computing, 11(3), 22-30.</a:t>
            </a:r>
          </a:p>
          <a:p>
            <a:pPr marL="342900" indent="-342900">
              <a:lnSpc>
                <a:spcPct val="150000"/>
              </a:lnSpc>
              <a:buFont typeface="+mj-lt"/>
              <a:buAutoNum type="arabicPeriod" startAt="6"/>
            </a:pPr>
            <a:r>
              <a:rPr lang="en-US" dirty="0" smtClean="0">
                <a:latin typeface="Times New Roman" panose="02020603050405020304" pitchFamily="18" charset="0"/>
                <a:cs typeface="Times New Roman" panose="02020603050405020304" pitchFamily="18" charset="0"/>
              </a:rPr>
              <a:t>Lee</a:t>
            </a:r>
            <a:r>
              <a:rPr lang="en-US" dirty="0">
                <a:latin typeface="Times New Roman" panose="02020603050405020304" pitchFamily="18" charset="0"/>
                <a:cs typeface="Times New Roman" panose="02020603050405020304" pitchFamily="18" charset="0"/>
              </a:rPr>
              <a:t>, S., &amp; Choi, K. (2020). "</a:t>
            </a:r>
            <a:r>
              <a:rPr lang="en-US" b="1" dirty="0">
                <a:latin typeface="Times New Roman" panose="02020603050405020304" pitchFamily="18" charset="0"/>
                <a:cs typeface="Times New Roman" panose="02020603050405020304" pitchFamily="18" charset="0"/>
              </a:rPr>
              <a:t>Optimizing Parking Space Allocation in Smart Parking Systems</a:t>
            </a:r>
            <a:r>
              <a:rPr lang="en-US" b="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International Journal of Electrical and Computer Engineering (IJECE), 10(5), 67-74</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301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3933" y="3423261"/>
            <a:ext cx="10128868" cy="3241913"/>
          </a:xfrm>
          <a:prstGeom prst="rect">
            <a:avLst/>
          </a:prstGeom>
        </p:spPr>
        <p:txBody>
          <a:bodyPr wrap="square">
            <a:spAutoFit/>
          </a:bodyPr>
          <a:lstStyle/>
          <a:p>
            <a:pPr>
              <a:lnSpc>
                <a:spcPct val="150000"/>
              </a:lnSpc>
              <a:spcAft>
                <a:spcPts val="8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MOTIVATION:</a:t>
            </a:r>
          </a:p>
          <a:p>
            <a:pPr algn="just">
              <a:lnSpc>
                <a:spcPct val="150000"/>
              </a:lnSpc>
            </a:pPr>
            <a:r>
              <a:rPr lang="en-US" sz="1800" dirty="0">
                <a:effectLst/>
                <a:latin typeface="Times New Roman" panose="02020603050405020304" pitchFamily="18" charset="0"/>
                <a:ea typeface="Times New Roman" panose="02020603050405020304" pitchFamily="18" charset="0"/>
              </a:rPr>
              <a:t>The motivation behind the SMART ONLINE PARKING AND RESERVATION SYSTEM stems from the pressing need to address urban parking challenges exacerbated by increasing vehicle ownership and limited space. With the rising congestion in cities, the project aims to provide a solution that enhances convenience for users while promoting the efficient utilization of available parking resources. By bridging the gap between drivers and property owners, the system seeks to foster a sustainable and user-friendly parking ecosystem, ultimately contributing to improved urban mobility and reduced traffic congestion.</a:t>
            </a:r>
            <a:endParaRPr lang="en-IN" sz="1800" dirty="0">
              <a:effectLst/>
              <a:latin typeface="Times New Roman" panose="02020603050405020304" pitchFamily="18" charset="0"/>
              <a:ea typeface="Times New Roman" panose="02020603050405020304" pitchFamily="18" charset="0"/>
            </a:endParaRPr>
          </a:p>
        </p:txBody>
      </p:sp>
      <p:sp>
        <p:nvSpPr>
          <p:cNvPr id="3" name="Rectangle 2"/>
          <p:cNvSpPr/>
          <p:nvPr/>
        </p:nvSpPr>
        <p:spPr>
          <a:xfrm>
            <a:off x="901082" y="198687"/>
            <a:ext cx="9974318" cy="3293209"/>
          </a:xfrm>
          <a:prstGeom prst="rect">
            <a:avLst/>
          </a:prstGeom>
        </p:spPr>
        <p:txBody>
          <a:bodyPr wrap="square">
            <a:spAutoFit/>
          </a:bodyPr>
          <a:lstStyle/>
          <a:p>
            <a:pPr algn="just">
              <a:lnSpc>
                <a:spcPct val="150000"/>
              </a:lnSpc>
            </a:pPr>
            <a:r>
              <a:rPr lang="en-US" sz="2400" b="1" dirty="0">
                <a:solidFill>
                  <a:srgbClr val="000000"/>
                </a:solidFill>
                <a:latin typeface="Times New Roman" panose="02020603050405020304" pitchFamily="18" charset="0"/>
                <a:ea typeface="Times New Roman" panose="02020603050405020304" pitchFamily="18" charset="0"/>
              </a:rPr>
              <a:t>SCOPE:</a:t>
            </a:r>
            <a:endParaRPr lang="en-IN" sz="2400" dirty="0">
              <a:latin typeface="Times New Roman" panose="02020603050405020304" pitchFamily="18" charset="0"/>
              <a:ea typeface="Times New Roman" panose="02020603050405020304" pitchFamily="18" charset="0"/>
            </a:endParaRPr>
          </a:p>
          <a:p>
            <a:pPr algn="just">
              <a:lnSpc>
                <a:spcPct val="150000"/>
              </a:lnSpc>
              <a:spcBef>
                <a:spcPts val="120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scope of the SMART ONLINE PARKING AND RESERVATION SYSTEM encompasses a comprehensive solution for both users and lenders in the parking ecosystem. For users, it includes features such as real-time parking space search, booking management, vehicle registration, and rating submissions. Lenders can manage their available spaces, view bookings, and receive feedback from users. The system aims to integrate mapping services for easy navigation and will be developed using Spring Boot, React, and MySQL, ensuring scalability and reliability in urban environments.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0531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16185" y="651764"/>
            <a:ext cx="2650084"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INTRODUCTION</a:t>
            </a:r>
            <a:endParaRPr lang="en-US" sz="2400" dirty="0"/>
          </a:p>
        </p:txBody>
      </p:sp>
      <p:sp>
        <p:nvSpPr>
          <p:cNvPr id="3" name="Rectangle 2"/>
          <p:cNvSpPr/>
          <p:nvPr/>
        </p:nvSpPr>
        <p:spPr>
          <a:xfrm>
            <a:off x="1510936" y="1688119"/>
            <a:ext cx="9470571" cy="2956387"/>
          </a:xfrm>
          <a:prstGeom prst="rect">
            <a:avLst/>
          </a:prstGeom>
        </p:spPr>
        <p:txBody>
          <a:bodyPr wrap="square">
            <a:spAutoFit/>
          </a:bodyPr>
          <a:lstStyle/>
          <a:p>
            <a:pPr marL="457200" algn="just">
              <a:lnSpc>
                <a:spcPct val="150000"/>
              </a:lnSpc>
              <a:spcBef>
                <a:spcPts val="120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SMART ONLINE PARKING AND RESERVATION SYSTEM is a cutting-edge solution designed to tackle the prevalent issues of parking scarcity and inefficiency in urban environments. By leveraging modern web technologies, this platform connects users seeking parking with lenders who have available spaces. The system facilitates seamless searching, booking, and managing of parking spots, enhancing convenience for users while allowing property owners to optimize their unused spaces. Ultimately, this project aims to revolutionize urban parking dynamics and promote smarter, more sustainable city living.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1862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1523" y="-126683"/>
            <a:ext cx="4456668" cy="720197"/>
          </a:xfrm>
          <a:prstGeom prst="rect">
            <a:avLst/>
          </a:prstGeom>
        </p:spPr>
        <p:txBody>
          <a:bodyPr wrap="none">
            <a:spAutoFit/>
          </a:bodyPr>
          <a:lstStyle/>
          <a:p>
            <a:pPr lvl="2" algn="ctr">
              <a:lnSpc>
                <a:spcPct val="170000"/>
              </a:lnSpc>
            </a:pPr>
            <a:r>
              <a:rPr lang="en-US" sz="2400" b="1" dirty="0">
                <a:latin typeface="Times New Roman" panose="02020603050405020304" pitchFamily="18" charset="0"/>
                <a:cs typeface="Times New Roman" panose="02020603050405020304" pitchFamily="18" charset="0"/>
              </a:rPr>
              <a:t>LITERATURE SURVEY</a:t>
            </a:r>
          </a:p>
        </p:txBody>
      </p:sp>
      <p:graphicFrame>
        <p:nvGraphicFramePr>
          <p:cNvPr id="6" name="Table 5"/>
          <p:cNvGraphicFramePr>
            <a:graphicFrameLocks noGrp="1"/>
          </p:cNvGraphicFramePr>
          <p:nvPr>
            <p:extLst>
              <p:ext uri="{D42A27DB-BD31-4B8C-83A1-F6EECF244321}">
                <p14:modId xmlns:p14="http://schemas.microsoft.com/office/powerpoint/2010/main" val="3035491284"/>
              </p:ext>
            </p:extLst>
          </p:nvPr>
        </p:nvGraphicFramePr>
        <p:xfrm>
          <a:off x="185739" y="585787"/>
          <a:ext cx="11863388" cy="6142449"/>
        </p:xfrm>
        <a:graphic>
          <a:graphicData uri="http://schemas.openxmlformats.org/drawingml/2006/table">
            <a:tbl>
              <a:tblPr/>
              <a:tblGrid>
                <a:gridCol w="887686">
                  <a:extLst>
                    <a:ext uri="{9D8B030D-6E8A-4147-A177-3AD203B41FA5}">
                      <a16:colId xmlns:a16="http://schemas.microsoft.com/office/drawing/2014/main" val="3152862149"/>
                    </a:ext>
                  </a:extLst>
                </a:gridCol>
                <a:gridCol w="1630863">
                  <a:extLst>
                    <a:ext uri="{9D8B030D-6E8A-4147-A177-3AD203B41FA5}">
                      <a16:colId xmlns:a16="http://schemas.microsoft.com/office/drawing/2014/main" val="1224196915"/>
                    </a:ext>
                  </a:extLst>
                </a:gridCol>
                <a:gridCol w="2667812">
                  <a:extLst>
                    <a:ext uri="{9D8B030D-6E8A-4147-A177-3AD203B41FA5}">
                      <a16:colId xmlns:a16="http://schemas.microsoft.com/office/drawing/2014/main" val="646158087"/>
                    </a:ext>
                  </a:extLst>
                </a:gridCol>
                <a:gridCol w="6677027">
                  <a:extLst>
                    <a:ext uri="{9D8B030D-6E8A-4147-A177-3AD203B41FA5}">
                      <a16:colId xmlns:a16="http://schemas.microsoft.com/office/drawing/2014/main" val="1731050058"/>
                    </a:ext>
                  </a:extLst>
                </a:gridCol>
              </a:tblGrid>
              <a:tr h="199857">
                <a:tc>
                  <a:txBody>
                    <a:bodyPr/>
                    <a:lstStyle/>
                    <a:p>
                      <a:pPr fontAlgn="b"/>
                      <a:r>
                        <a:rPr lang="en-IN" sz="1200" b="1" dirty="0">
                          <a:effectLst/>
                          <a:latin typeface="Times New Roman" panose="02020603050405020304" pitchFamily="18" charset="0"/>
                          <a:cs typeface="Times New Roman" panose="02020603050405020304" pitchFamily="18" charset="0"/>
                        </a:rPr>
                        <a:t>Year</a:t>
                      </a:r>
                    </a:p>
                  </a:txBody>
                  <a:tcPr marL="15268" marR="15268" marT="7634" marB="7634" anchor="b">
                    <a:lnL w="9525" cap="flat" cmpd="sng" algn="ctr">
                      <a:solidFill>
                        <a:srgbClr val="E07C55"/>
                      </a:solidFill>
                      <a:prstDash val="solid"/>
                      <a:round/>
                      <a:headEnd type="none" w="med" len="med"/>
                      <a:tailEnd type="none" w="med" len="med"/>
                    </a:lnL>
                    <a:lnR w="9525" cap="flat" cmpd="sng" algn="ctr">
                      <a:solidFill>
                        <a:srgbClr val="607E55"/>
                      </a:solidFill>
                      <a:prstDash val="solid"/>
                      <a:round/>
                      <a:headEnd type="none" w="med" len="med"/>
                      <a:tailEnd type="none" w="med" len="med"/>
                    </a:lnR>
                    <a:lnT w="9525" cap="flat" cmpd="sng" algn="ctr">
                      <a:solidFill>
                        <a:srgbClr val="E07C55"/>
                      </a:solidFill>
                      <a:prstDash val="solid"/>
                      <a:round/>
                      <a:headEnd type="none" w="med" len="med"/>
                      <a:tailEnd type="none" w="med" len="med"/>
                    </a:lnT>
                    <a:lnB w="12700" cap="flat" cmpd="sng" algn="ctr">
                      <a:solidFill>
                        <a:srgbClr val="707D55"/>
                      </a:solidFill>
                      <a:prstDash val="solid"/>
                      <a:round/>
                      <a:headEnd type="none" w="med" len="med"/>
                      <a:tailEnd type="none" w="med" len="med"/>
                    </a:lnB>
                    <a:solidFill>
                      <a:srgbClr val="FFFFFF"/>
                    </a:solidFill>
                  </a:tcPr>
                </a:tc>
                <a:tc>
                  <a:txBody>
                    <a:bodyPr/>
                    <a:lstStyle/>
                    <a:p>
                      <a:pPr fontAlgn="b"/>
                      <a:r>
                        <a:rPr lang="en-IN" sz="1200" b="1" dirty="0">
                          <a:effectLst/>
                          <a:latin typeface="Times New Roman" panose="02020603050405020304" pitchFamily="18" charset="0"/>
                          <a:cs typeface="Times New Roman" panose="02020603050405020304" pitchFamily="18" charset="0"/>
                        </a:rPr>
                        <a:t>Author(s)</a:t>
                      </a:r>
                    </a:p>
                  </a:txBody>
                  <a:tcPr marL="15268" marR="15268" marT="7634" marB="7634" anchor="b">
                    <a:lnL w="9525" cap="flat" cmpd="sng" algn="ctr">
                      <a:solidFill>
                        <a:srgbClr val="607E55"/>
                      </a:solidFill>
                      <a:prstDash val="solid"/>
                      <a:round/>
                      <a:headEnd type="none" w="med" len="med"/>
                      <a:tailEnd type="none" w="med" len="med"/>
                    </a:lnL>
                    <a:lnR w="9525" cap="flat" cmpd="sng" algn="ctr">
                      <a:solidFill>
                        <a:srgbClr val="907555"/>
                      </a:solidFill>
                      <a:prstDash val="solid"/>
                      <a:round/>
                      <a:headEnd type="none" w="med" len="med"/>
                      <a:tailEnd type="none" w="med" len="med"/>
                    </a:lnR>
                    <a:lnT w="9525" cap="flat" cmpd="sng" algn="ctr">
                      <a:solidFill>
                        <a:srgbClr val="607E55"/>
                      </a:solidFill>
                      <a:prstDash val="solid"/>
                      <a:round/>
                      <a:headEnd type="none" w="med" len="med"/>
                      <a:tailEnd type="none" w="med" len="med"/>
                    </a:lnT>
                    <a:lnB w="12700" cap="flat" cmpd="sng" algn="ctr">
                      <a:solidFill>
                        <a:srgbClr val="808255"/>
                      </a:solidFill>
                      <a:prstDash val="solid"/>
                      <a:round/>
                      <a:headEnd type="none" w="med" len="med"/>
                      <a:tailEnd type="none" w="med" len="med"/>
                    </a:lnB>
                    <a:solidFill>
                      <a:srgbClr val="FFFFFF"/>
                    </a:solidFill>
                  </a:tcPr>
                </a:tc>
                <a:tc>
                  <a:txBody>
                    <a:bodyPr/>
                    <a:lstStyle/>
                    <a:p>
                      <a:pPr fontAlgn="b"/>
                      <a:r>
                        <a:rPr lang="en-IN" sz="1200" b="1">
                          <a:effectLst/>
                          <a:latin typeface="Times New Roman" panose="02020603050405020304" pitchFamily="18" charset="0"/>
                          <a:cs typeface="Times New Roman" panose="02020603050405020304" pitchFamily="18" charset="0"/>
                        </a:rPr>
                        <a:t>Title</a:t>
                      </a:r>
                    </a:p>
                  </a:txBody>
                  <a:tcPr marL="15268" marR="15268" marT="7634" marB="7634" anchor="b">
                    <a:lnL w="9525" cap="flat" cmpd="sng" algn="ctr">
                      <a:solidFill>
                        <a:srgbClr val="907555"/>
                      </a:solidFill>
                      <a:prstDash val="solid"/>
                      <a:round/>
                      <a:headEnd type="none" w="med" len="med"/>
                      <a:tailEnd type="none" w="med" len="med"/>
                    </a:lnL>
                    <a:lnR w="9525" cap="flat" cmpd="sng" algn="ctr">
                      <a:solidFill>
                        <a:srgbClr val="607E55"/>
                      </a:solidFill>
                      <a:prstDash val="solid"/>
                      <a:round/>
                      <a:headEnd type="none" w="med" len="med"/>
                      <a:tailEnd type="none" w="med" len="med"/>
                    </a:lnR>
                    <a:lnT w="9525" cap="flat" cmpd="sng" algn="ctr">
                      <a:solidFill>
                        <a:srgbClr val="907555"/>
                      </a:solidFill>
                      <a:prstDash val="solid"/>
                      <a:round/>
                      <a:headEnd type="none" w="med" len="med"/>
                      <a:tailEnd type="none" w="med" len="med"/>
                    </a:lnT>
                    <a:lnB w="12700" cap="flat" cmpd="sng" algn="ctr">
                      <a:solidFill>
                        <a:srgbClr val="008755"/>
                      </a:solidFill>
                      <a:prstDash val="solid"/>
                      <a:round/>
                      <a:headEnd type="none" w="med" len="med"/>
                      <a:tailEnd type="none" w="med" len="med"/>
                    </a:lnB>
                    <a:solidFill>
                      <a:srgbClr val="FFFFFF"/>
                    </a:solidFill>
                  </a:tcPr>
                </a:tc>
                <a:tc>
                  <a:txBody>
                    <a:bodyPr/>
                    <a:lstStyle/>
                    <a:p>
                      <a:pPr fontAlgn="b"/>
                      <a:r>
                        <a:rPr lang="en-IN" sz="1200" b="1" dirty="0">
                          <a:effectLst/>
                          <a:latin typeface="Times New Roman" panose="02020603050405020304" pitchFamily="18" charset="0"/>
                          <a:cs typeface="Times New Roman" panose="02020603050405020304" pitchFamily="18" charset="0"/>
                        </a:rPr>
                        <a:t>Outcomes</a:t>
                      </a:r>
                    </a:p>
                  </a:txBody>
                  <a:tcPr marL="15268" marR="15268" marT="7634" marB="7634" anchor="b">
                    <a:lnL w="9525" cap="flat" cmpd="sng" algn="ctr">
                      <a:solidFill>
                        <a:srgbClr val="607E55"/>
                      </a:solidFill>
                      <a:prstDash val="solid"/>
                      <a:round/>
                      <a:headEnd type="none" w="med" len="med"/>
                      <a:tailEnd type="none" w="med" len="med"/>
                    </a:lnL>
                    <a:lnR w="9525" cap="flat" cmpd="sng" algn="ctr">
                      <a:solidFill>
                        <a:srgbClr val="607E55"/>
                      </a:solidFill>
                      <a:prstDash val="solid"/>
                      <a:round/>
                      <a:headEnd type="none" w="med" len="med"/>
                      <a:tailEnd type="none" w="med" len="med"/>
                    </a:lnR>
                    <a:lnT w="9525" cap="flat" cmpd="sng" algn="ctr">
                      <a:solidFill>
                        <a:srgbClr val="607E55"/>
                      </a:solidFill>
                      <a:prstDash val="solid"/>
                      <a:round/>
                      <a:headEnd type="none" w="med" len="med"/>
                      <a:tailEnd type="none" w="med" len="med"/>
                    </a:lnT>
                    <a:lnB w="12700" cap="flat" cmpd="sng" algn="ctr">
                      <a:solidFill>
                        <a:srgbClr val="A08355"/>
                      </a:solidFill>
                      <a:prstDash val="solid"/>
                      <a:round/>
                      <a:headEnd type="none" w="med" len="med"/>
                      <a:tailEnd type="none" w="med" len="med"/>
                    </a:lnB>
                    <a:solidFill>
                      <a:srgbClr val="FFFFFF"/>
                    </a:solidFill>
                  </a:tcPr>
                </a:tc>
                <a:extLst>
                  <a:ext uri="{0D108BD9-81ED-4DB2-BD59-A6C34878D82A}">
                    <a16:rowId xmlns:a16="http://schemas.microsoft.com/office/drawing/2014/main" val="3631531109"/>
                  </a:ext>
                </a:extLst>
              </a:tr>
              <a:tr h="1128881">
                <a:tc>
                  <a:txBody>
                    <a:bodyPr/>
                    <a:lstStyle/>
                    <a:p>
                      <a:pPr algn="ctr" fontAlgn="base"/>
                      <a:r>
                        <a:rPr lang="en-IN" sz="1600" dirty="0">
                          <a:effectLst/>
                          <a:latin typeface="Times New Roman" panose="02020603050405020304" pitchFamily="18" charset="0"/>
                          <a:cs typeface="Times New Roman" panose="02020603050405020304" pitchFamily="18" charset="0"/>
                        </a:rPr>
                        <a:t>2023</a:t>
                      </a:r>
                    </a:p>
                  </a:txBody>
                  <a:tcPr marL="15268" marR="15268" marT="7634" marB="7634" anchor="ctr">
                    <a:lnL w="9525" cap="flat" cmpd="sng" algn="ctr">
                      <a:solidFill>
                        <a:srgbClr val="707D55"/>
                      </a:solidFill>
                      <a:prstDash val="solid"/>
                      <a:round/>
                      <a:headEnd type="none" w="med" len="med"/>
                      <a:tailEnd type="none" w="med" len="med"/>
                    </a:lnL>
                    <a:lnR w="9525" cap="flat" cmpd="sng" algn="ctr">
                      <a:solidFill>
                        <a:srgbClr val="808255"/>
                      </a:solidFill>
                      <a:prstDash val="solid"/>
                      <a:round/>
                      <a:headEnd type="none" w="med" len="med"/>
                      <a:tailEnd type="none" w="med" len="med"/>
                    </a:lnR>
                    <a:lnT w="12700" cap="flat" cmpd="sng" algn="ctr">
                      <a:solidFill>
                        <a:srgbClr val="707D55"/>
                      </a:solidFill>
                      <a:prstDash val="solid"/>
                      <a:round/>
                      <a:headEnd type="none" w="med" len="med"/>
                      <a:tailEnd type="none" w="med" len="med"/>
                    </a:lnT>
                    <a:lnB w="12700" cap="flat" cmpd="sng" algn="ctr">
                      <a:solidFill>
                        <a:srgbClr val="D07D55"/>
                      </a:solidFill>
                      <a:prstDash val="solid"/>
                      <a:round/>
                      <a:headEnd type="none" w="med" len="med"/>
                      <a:tailEnd type="none" w="med" len="med"/>
                    </a:lnB>
                    <a:solidFill>
                      <a:srgbClr val="FFFFFF"/>
                    </a:solidFill>
                  </a:tcPr>
                </a:tc>
                <a:tc>
                  <a:txBody>
                    <a:bodyPr/>
                    <a:lstStyle/>
                    <a:p>
                      <a:pPr fontAlgn="base"/>
                      <a:r>
                        <a:rPr lang="pl-PL" sz="1200" dirty="0">
                          <a:effectLst/>
                          <a:latin typeface="Times New Roman" panose="02020603050405020304" pitchFamily="18" charset="0"/>
                          <a:cs typeface="Times New Roman" panose="02020603050405020304" pitchFamily="18" charset="0"/>
                        </a:rPr>
                        <a:t>Zhang et al.</a:t>
                      </a:r>
                    </a:p>
                  </a:txBody>
                  <a:tcPr marL="15268" marR="15268" marT="7634" marB="7634" anchor="ctr">
                    <a:lnL w="9525" cap="flat" cmpd="sng" algn="ctr">
                      <a:solidFill>
                        <a:srgbClr val="808255"/>
                      </a:solidFill>
                      <a:prstDash val="solid"/>
                      <a:round/>
                      <a:headEnd type="none" w="med" len="med"/>
                      <a:tailEnd type="none" w="med" len="med"/>
                    </a:lnL>
                    <a:lnR w="9525" cap="flat" cmpd="sng" algn="ctr">
                      <a:solidFill>
                        <a:srgbClr val="008755"/>
                      </a:solidFill>
                      <a:prstDash val="solid"/>
                      <a:round/>
                      <a:headEnd type="none" w="med" len="med"/>
                      <a:tailEnd type="none" w="med" len="med"/>
                    </a:lnR>
                    <a:lnT w="12700" cap="flat" cmpd="sng" algn="ctr">
                      <a:solidFill>
                        <a:srgbClr val="808255"/>
                      </a:solidFill>
                      <a:prstDash val="solid"/>
                      <a:round/>
                      <a:headEnd type="none" w="med" len="med"/>
                      <a:tailEnd type="none" w="med" len="med"/>
                    </a:lnT>
                    <a:lnB w="12700" cap="flat" cmpd="sng" algn="ctr">
                      <a:solidFill>
                        <a:srgbClr val="308455"/>
                      </a:solidFill>
                      <a:prstDash val="solid"/>
                      <a:round/>
                      <a:headEnd type="none" w="med" len="med"/>
                      <a:tailEnd type="none" w="med" len="med"/>
                    </a:lnB>
                    <a:solidFill>
                      <a:srgbClr val="FFFFFF"/>
                    </a:solidFill>
                  </a:tcPr>
                </a:tc>
                <a:tc>
                  <a:txBody>
                    <a:bodyPr/>
                    <a:lstStyle/>
                    <a:p>
                      <a:r>
                        <a:rPr lang="en-US" sz="1600" dirty="0">
                          <a:latin typeface="Times New Roman" panose="02020603050405020304" pitchFamily="18" charset="0"/>
                          <a:cs typeface="Times New Roman" panose="02020603050405020304" pitchFamily="18" charset="0"/>
                        </a:rPr>
                        <a:t>"Intelligent Parking Management System Using IoT and Machine Learning"</a:t>
                      </a:r>
                    </a:p>
                  </a:txBody>
                  <a:tcPr anchor="ctr">
                    <a:lnL w="9525" cap="flat" cmpd="sng" algn="ctr">
                      <a:solidFill>
                        <a:srgbClr val="008755"/>
                      </a:solidFill>
                      <a:prstDash val="solid"/>
                      <a:round/>
                      <a:headEnd type="none" w="med" len="med"/>
                      <a:tailEnd type="none" w="med" len="med"/>
                    </a:lnL>
                    <a:lnR w="9525" cap="flat" cmpd="sng" algn="ctr">
                      <a:solidFill>
                        <a:srgbClr val="A08355"/>
                      </a:solidFill>
                      <a:prstDash val="solid"/>
                      <a:round/>
                      <a:headEnd type="none" w="med" len="med"/>
                      <a:tailEnd type="none" w="med" len="med"/>
                    </a:lnR>
                    <a:lnT w="12700" cap="flat" cmpd="sng" algn="ctr">
                      <a:solidFill>
                        <a:srgbClr val="008755"/>
                      </a:solidFill>
                      <a:prstDash val="solid"/>
                      <a:round/>
                      <a:headEnd type="none" w="med" len="med"/>
                      <a:tailEnd type="none" w="med" len="med"/>
                    </a:lnT>
                    <a:lnB w="12700" cap="flat" cmpd="sng" algn="ctr">
                      <a:solidFill>
                        <a:srgbClr val="508B55"/>
                      </a:solidFill>
                      <a:prstDash val="solid"/>
                      <a:round/>
                      <a:headEnd type="none" w="med" len="med"/>
                      <a:tailEnd type="none" w="med" len="med"/>
                    </a:lnB>
                    <a:solidFill>
                      <a:srgbClr val="FFFFFF"/>
                    </a:solidFill>
                  </a:tcPr>
                </a:tc>
                <a:tc>
                  <a:txBody>
                    <a:bodyPr/>
                    <a:lstStyle/>
                    <a:p>
                      <a:r>
                        <a:rPr lang="en-US" sz="1200" dirty="0">
                          <a:latin typeface="Times New Roman" panose="02020603050405020304" pitchFamily="18" charset="0"/>
                          <a:cs typeface="Times New Roman" panose="02020603050405020304" pitchFamily="18" charset="0"/>
                        </a:rPr>
                        <a:t>This study presents an IoT-based parking management system that utilizes machine learning algorithms for real-time parking space detection and prediction. The outcomes demonstrated a significant reduction in parking search time and increased user satisfaction. The system was found to effectively manage parking resources and reduce congestion in urban areas. By integrating data analytics, the proposed solution showed potential for scalability and adaptability to various urban environments.</a:t>
                      </a:r>
                    </a:p>
                  </a:txBody>
                  <a:tcPr anchor="ctr">
                    <a:lnL w="9525" cap="flat" cmpd="sng" algn="ctr">
                      <a:solidFill>
                        <a:srgbClr val="A08355"/>
                      </a:solidFill>
                      <a:prstDash val="solid"/>
                      <a:round/>
                      <a:headEnd type="none" w="med" len="med"/>
                      <a:tailEnd type="none" w="med" len="med"/>
                    </a:lnL>
                    <a:lnR w="9525" cap="flat" cmpd="sng" algn="ctr">
                      <a:solidFill>
                        <a:srgbClr val="A08355"/>
                      </a:solidFill>
                      <a:prstDash val="solid"/>
                      <a:round/>
                      <a:headEnd type="none" w="med" len="med"/>
                      <a:tailEnd type="none" w="med" len="med"/>
                    </a:lnR>
                    <a:lnT w="12700" cap="flat" cmpd="sng" algn="ctr">
                      <a:solidFill>
                        <a:srgbClr val="A08355"/>
                      </a:solidFill>
                      <a:prstDash val="solid"/>
                      <a:round/>
                      <a:headEnd type="none" w="med" len="med"/>
                      <a:tailEnd type="none" w="med" len="med"/>
                    </a:lnT>
                    <a:lnB w="12700" cap="flat" cmpd="sng" algn="ctr">
                      <a:solidFill>
                        <a:srgbClr val="308455"/>
                      </a:solidFill>
                      <a:prstDash val="solid"/>
                      <a:round/>
                      <a:headEnd type="none" w="med" len="med"/>
                      <a:tailEnd type="none" w="med" len="med"/>
                    </a:lnB>
                    <a:solidFill>
                      <a:srgbClr val="FFFFFF"/>
                    </a:solidFill>
                  </a:tcPr>
                </a:tc>
                <a:extLst>
                  <a:ext uri="{0D108BD9-81ED-4DB2-BD59-A6C34878D82A}">
                    <a16:rowId xmlns:a16="http://schemas.microsoft.com/office/drawing/2014/main" val="271071929"/>
                  </a:ext>
                </a:extLst>
              </a:tr>
              <a:tr h="1143000">
                <a:tc>
                  <a:txBody>
                    <a:bodyPr/>
                    <a:lstStyle/>
                    <a:p>
                      <a:pPr algn="ctr" fontAlgn="base"/>
                      <a:r>
                        <a:rPr lang="en-IN" sz="1600" dirty="0">
                          <a:effectLst/>
                          <a:latin typeface="Times New Roman" panose="02020603050405020304" pitchFamily="18" charset="0"/>
                          <a:cs typeface="Times New Roman" panose="02020603050405020304" pitchFamily="18" charset="0"/>
                        </a:rPr>
                        <a:t>2022</a:t>
                      </a:r>
                    </a:p>
                  </a:txBody>
                  <a:tcPr marL="15268" marR="15268" marT="7634" marB="7634" anchor="ctr">
                    <a:lnL w="9525" cap="flat" cmpd="sng" algn="ctr">
                      <a:solidFill>
                        <a:srgbClr val="D07D55"/>
                      </a:solidFill>
                      <a:prstDash val="solid"/>
                      <a:round/>
                      <a:headEnd type="none" w="med" len="med"/>
                      <a:tailEnd type="none" w="med" len="med"/>
                    </a:lnL>
                    <a:lnR w="9525" cap="flat" cmpd="sng" algn="ctr">
                      <a:solidFill>
                        <a:srgbClr val="308455"/>
                      </a:solidFill>
                      <a:prstDash val="solid"/>
                      <a:round/>
                      <a:headEnd type="none" w="med" len="med"/>
                      <a:tailEnd type="none" w="med" len="med"/>
                    </a:lnR>
                    <a:lnT w="12700" cap="flat" cmpd="sng" algn="ctr">
                      <a:solidFill>
                        <a:srgbClr val="D07D55"/>
                      </a:solidFill>
                      <a:prstDash val="solid"/>
                      <a:round/>
                      <a:headEnd type="none" w="med" len="med"/>
                      <a:tailEnd type="none" w="med" len="med"/>
                    </a:lnT>
                    <a:lnB w="12700" cap="flat" cmpd="sng" algn="ctr">
                      <a:solidFill>
                        <a:srgbClr val="507C55"/>
                      </a:solidFill>
                      <a:prstDash val="solid"/>
                      <a:round/>
                      <a:headEnd type="none" w="med" len="med"/>
                      <a:tailEnd type="none" w="med" len="med"/>
                    </a:lnB>
                    <a:solidFill>
                      <a:srgbClr val="FFFFFF"/>
                    </a:solidFill>
                  </a:tcPr>
                </a:tc>
                <a:tc>
                  <a:txBody>
                    <a:bodyPr/>
                    <a:lstStyle/>
                    <a:p>
                      <a:r>
                        <a:rPr lang="en-IN" dirty="0">
                          <a:latin typeface="Times New Roman" panose="02020603050405020304" pitchFamily="18" charset="0"/>
                          <a:cs typeface="Times New Roman" panose="02020603050405020304" pitchFamily="18" charset="0"/>
                        </a:rPr>
                        <a:t>Patel and Singh	</a:t>
                      </a:r>
                    </a:p>
                  </a:txBody>
                  <a:tcPr anchor="ctr">
                    <a:lnL w="9525" cap="flat" cmpd="sng" algn="ctr">
                      <a:solidFill>
                        <a:srgbClr val="308455"/>
                      </a:solidFill>
                      <a:prstDash val="solid"/>
                      <a:round/>
                      <a:headEnd type="none" w="med" len="med"/>
                      <a:tailEnd type="none" w="med" len="med"/>
                    </a:lnL>
                    <a:lnR w="9525" cap="flat" cmpd="sng" algn="ctr">
                      <a:solidFill>
                        <a:srgbClr val="508B55"/>
                      </a:solidFill>
                      <a:prstDash val="solid"/>
                      <a:round/>
                      <a:headEnd type="none" w="med" len="med"/>
                      <a:tailEnd type="none" w="med" len="med"/>
                    </a:lnR>
                    <a:lnT w="12700" cap="flat" cmpd="sng" algn="ctr">
                      <a:solidFill>
                        <a:srgbClr val="308455"/>
                      </a:solidFill>
                      <a:prstDash val="solid"/>
                      <a:round/>
                      <a:headEnd type="none" w="med" len="med"/>
                      <a:tailEnd type="none" w="med" len="med"/>
                    </a:lnT>
                    <a:lnB w="12700" cap="flat" cmpd="sng" algn="ctr">
                      <a:solidFill>
                        <a:srgbClr val="608755"/>
                      </a:solidFill>
                      <a:prstDash val="solid"/>
                      <a:round/>
                      <a:headEnd type="none" w="med" len="med"/>
                      <a:tailEnd type="none" w="med" len="med"/>
                    </a:lnB>
                    <a:solidFill>
                      <a:srgbClr val="FFFFFF"/>
                    </a:solidFill>
                  </a:tcPr>
                </a:tc>
                <a:tc>
                  <a:txBody>
                    <a:bodyPr/>
                    <a:lstStyle/>
                    <a:p>
                      <a:r>
                        <a:rPr lang="en-US" sz="1600" dirty="0">
                          <a:latin typeface="Times New Roman" panose="02020603050405020304" pitchFamily="18" charset="0"/>
                          <a:cs typeface="Times New Roman" panose="02020603050405020304" pitchFamily="18" charset="0"/>
                        </a:rPr>
                        <a:t>"Smart Parking Systems: A Review of Current Trends and Future Directions"</a:t>
                      </a:r>
                    </a:p>
                  </a:txBody>
                  <a:tcPr anchor="ctr">
                    <a:lnL w="9525" cap="flat" cmpd="sng" algn="ctr">
                      <a:solidFill>
                        <a:srgbClr val="508B55"/>
                      </a:solidFill>
                      <a:prstDash val="solid"/>
                      <a:round/>
                      <a:headEnd type="none" w="med" len="med"/>
                      <a:tailEnd type="none" w="med" len="med"/>
                    </a:lnL>
                    <a:lnR w="9525" cap="flat" cmpd="sng" algn="ctr">
                      <a:solidFill>
                        <a:srgbClr val="308455"/>
                      </a:solidFill>
                      <a:prstDash val="solid"/>
                      <a:round/>
                      <a:headEnd type="none" w="med" len="med"/>
                      <a:tailEnd type="none" w="med" len="med"/>
                    </a:lnR>
                    <a:lnT w="12700" cap="flat" cmpd="sng" algn="ctr">
                      <a:solidFill>
                        <a:srgbClr val="508B55"/>
                      </a:solidFill>
                      <a:prstDash val="solid"/>
                      <a:round/>
                      <a:headEnd type="none" w="med" len="med"/>
                      <a:tailEnd type="none" w="med" len="med"/>
                    </a:lnT>
                    <a:lnB w="12700" cap="flat" cmpd="sng" algn="ctr">
                      <a:solidFill>
                        <a:srgbClr val="608455"/>
                      </a:solidFill>
                      <a:prstDash val="solid"/>
                      <a:round/>
                      <a:headEnd type="none" w="med" len="med"/>
                      <a:tailEnd type="none" w="med" len="med"/>
                    </a:lnB>
                    <a:solidFill>
                      <a:srgbClr val="FFFFFF"/>
                    </a:solidFill>
                  </a:tcPr>
                </a:tc>
                <a:tc>
                  <a:txBody>
                    <a:bodyPr/>
                    <a:lstStyle/>
                    <a:p>
                      <a:r>
                        <a:rPr lang="en-US" sz="1200" dirty="0">
                          <a:latin typeface="Times New Roman" panose="02020603050405020304" pitchFamily="18" charset="0"/>
                          <a:cs typeface="Times New Roman" panose="02020603050405020304" pitchFamily="18" charset="0"/>
                        </a:rPr>
                        <a:t>This review article discusses the evolution of smart parking systems, focusing on technologies such as IoT, mobile applications, and data analytics. The authors highlighted the effectiveness of real-time data in enhancing user experience and optimizing space utilization. Key outcomes include identifying challenges in system integration and suggesting future research directions to improve the accuracy and reliability of parking solutions. The review emphasizes the need for user-centric designs to increase adoption rates.</a:t>
                      </a:r>
                    </a:p>
                  </a:txBody>
                  <a:tcPr anchor="ctr">
                    <a:lnL w="9525" cap="flat" cmpd="sng" algn="ctr">
                      <a:solidFill>
                        <a:srgbClr val="308455"/>
                      </a:solidFill>
                      <a:prstDash val="solid"/>
                      <a:round/>
                      <a:headEnd type="none" w="med" len="med"/>
                      <a:tailEnd type="none" w="med" len="med"/>
                    </a:lnL>
                    <a:lnR w="9525" cap="flat" cmpd="sng" algn="ctr">
                      <a:solidFill>
                        <a:srgbClr val="308455"/>
                      </a:solidFill>
                      <a:prstDash val="solid"/>
                      <a:round/>
                      <a:headEnd type="none" w="med" len="med"/>
                      <a:tailEnd type="none" w="med" len="med"/>
                    </a:lnR>
                    <a:lnT w="12700" cap="flat" cmpd="sng" algn="ctr">
                      <a:solidFill>
                        <a:srgbClr val="308455"/>
                      </a:solidFill>
                      <a:prstDash val="solid"/>
                      <a:round/>
                      <a:headEnd type="none" w="med" len="med"/>
                      <a:tailEnd type="none" w="med" len="med"/>
                    </a:lnT>
                    <a:lnB w="12700" cap="flat" cmpd="sng" algn="ctr">
                      <a:solidFill>
                        <a:srgbClr val="F08455"/>
                      </a:solidFill>
                      <a:prstDash val="solid"/>
                      <a:round/>
                      <a:headEnd type="none" w="med" len="med"/>
                      <a:tailEnd type="none" w="med" len="med"/>
                    </a:lnB>
                    <a:solidFill>
                      <a:srgbClr val="FFFFFF"/>
                    </a:solidFill>
                  </a:tcPr>
                </a:tc>
                <a:extLst>
                  <a:ext uri="{0D108BD9-81ED-4DB2-BD59-A6C34878D82A}">
                    <a16:rowId xmlns:a16="http://schemas.microsoft.com/office/drawing/2014/main" val="2079279276"/>
                  </a:ext>
                </a:extLst>
              </a:tr>
              <a:tr h="1198973">
                <a:tc>
                  <a:txBody>
                    <a:bodyPr/>
                    <a:lstStyle/>
                    <a:p>
                      <a:pPr algn="ctr" fontAlgn="base"/>
                      <a:r>
                        <a:rPr lang="en-IN" sz="1600" dirty="0">
                          <a:effectLst/>
                          <a:latin typeface="Times New Roman" panose="02020603050405020304" pitchFamily="18" charset="0"/>
                          <a:cs typeface="Times New Roman" panose="02020603050405020304" pitchFamily="18" charset="0"/>
                        </a:rPr>
                        <a:t>2021</a:t>
                      </a:r>
                    </a:p>
                  </a:txBody>
                  <a:tcPr marL="15268" marR="15268" marT="7634" marB="7634" anchor="ctr">
                    <a:lnL w="9525" cap="flat" cmpd="sng" algn="ctr">
                      <a:solidFill>
                        <a:srgbClr val="507C55"/>
                      </a:solidFill>
                      <a:prstDash val="solid"/>
                      <a:round/>
                      <a:headEnd type="none" w="med" len="med"/>
                      <a:tailEnd type="none" w="med" len="med"/>
                    </a:lnL>
                    <a:lnR w="9525" cap="flat" cmpd="sng" algn="ctr">
                      <a:solidFill>
                        <a:srgbClr val="608755"/>
                      </a:solidFill>
                      <a:prstDash val="solid"/>
                      <a:round/>
                      <a:headEnd type="none" w="med" len="med"/>
                      <a:tailEnd type="none" w="med" len="med"/>
                    </a:lnR>
                    <a:lnT w="12700" cap="flat" cmpd="sng" algn="ctr">
                      <a:solidFill>
                        <a:srgbClr val="507C55"/>
                      </a:solidFill>
                      <a:prstDash val="solid"/>
                      <a:round/>
                      <a:headEnd type="none" w="med" len="med"/>
                      <a:tailEnd type="none" w="med" len="med"/>
                    </a:lnT>
                    <a:lnB w="12700" cap="flat" cmpd="sng" algn="ctr">
                      <a:solidFill>
                        <a:srgbClr val="007E55"/>
                      </a:solidFill>
                      <a:prstDash val="solid"/>
                      <a:round/>
                      <a:headEnd type="none" w="med" len="med"/>
                      <a:tailEnd type="none" w="med" len="med"/>
                    </a:lnB>
                    <a:solidFill>
                      <a:srgbClr val="FFFFFF"/>
                    </a:solidFill>
                  </a:tcPr>
                </a:tc>
                <a:tc>
                  <a:txBody>
                    <a:bodyPr/>
                    <a:lstStyle/>
                    <a:p>
                      <a:pPr fontAlgn="base"/>
                      <a:r>
                        <a:rPr lang="en-IN" sz="1800" dirty="0">
                          <a:effectLst/>
                          <a:latin typeface="Times New Roman" panose="02020603050405020304" pitchFamily="18" charset="0"/>
                          <a:cs typeface="Times New Roman" panose="02020603050405020304" pitchFamily="18" charset="0"/>
                        </a:rPr>
                        <a:t>Lee et al.</a:t>
                      </a:r>
                    </a:p>
                  </a:txBody>
                  <a:tcPr marL="15268" marR="15268" marT="7634" marB="7634" anchor="ctr">
                    <a:lnL w="9525" cap="flat" cmpd="sng" algn="ctr">
                      <a:solidFill>
                        <a:srgbClr val="608755"/>
                      </a:solidFill>
                      <a:prstDash val="solid"/>
                      <a:round/>
                      <a:headEnd type="none" w="med" len="med"/>
                      <a:tailEnd type="none" w="med" len="med"/>
                    </a:lnL>
                    <a:lnR w="9525" cap="flat" cmpd="sng" algn="ctr">
                      <a:solidFill>
                        <a:srgbClr val="608455"/>
                      </a:solidFill>
                      <a:prstDash val="solid"/>
                      <a:round/>
                      <a:headEnd type="none" w="med" len="med"/>
                      <a:tailEnd type="none" w="med" len="med"/>
                    </a:lnR>
                    <a:lnT w="12700" cap="flat" cmpd="sng" algn="ctr">
                      <a:solidFill>
                        <a:srgbClr val="608755"/>
                      </a:solidFill>
                      <a:prstDash val="solid"/>
                      <a:round/>
                      <a:headEnd type="none" w="med" len="med"/>
                      <a:tailEnd type="none" w="med" len="med"/>
                    </a:lnT>
                    <a:lnB w="12700" cap="flat" cmpd="sng" algn="ctr">
                      <a:solidFill>
                        <a:srgbClr val="E08555"/>
                      </a:solidFill>
                      <a:prstDash val="solid"/>
                      <a:round/>
                      <a:headEnd type="none" w="med" len="med"/>
                      <a:tailEnd type="none" w="med" len="med"/>
                    </a:lnB>
                    <a:solidFill>
                      <a:srgbClr val="FFFFFF"/>
                    </a:solidFill>
                  </a:tcPr>
                </a:tc>
                <a:tc>
                  <a:txBody>
                    <a:bodyPr/>
                    <a:lstStyle/>
                    <a:p>
                      <a:r>
                        <a:rPr lang="en-US" sz="1600" dirty="0" smtClean="0">
                          <a:latin typeface="Times New Roman" panose="02020603050405020304" pitchFamily="18" charset="0"/>
                          <a:cs typeface="Times New Roman" panose="02020603050405020304" pitchFamily="18" charset="0"/>
                        </a:rPr>
                        <a:t>"A Survey on Smart Parking Systems: From Sensor Networks to Intelligent Management"</a:t>
                      </a:r>
                      <a:endParaRPr lang="en-US" sz="1600" dirty="0">
                        <a:latin typeface="Times New Roman" panose="02020603050405020304" pitchFamily="18" charset="0"/>
                        <a:cs typeface="Times New Roman" panose="02020603050405020304" pitchFamily="18" charset="0"/>
                      </a:endParaRPr>
                    </a:p>
                  </a:txBody>
                  <a:tcPr anchor="ctr">
                    <a:lnL w="9525" cap="flat" cmpd="sng" algn="ctr">
                      <a:solidFill>
                        <a:srgbClr val="608455"/>
                      </a:solidFill>
                      <a:prstDash val="solid"/>
                      <a:round/>
                      <a:headEnd type="none" w="med" len="med"/>
                      <a:tailEnd type="none" w="med" len="med"/>
                    </a:lnL>
                    <a:lnR w="9525" cap="flat" cmpd="sng" algn="ctr">
                      <a:solidFill>
                        <a:srgbClr val="F08455"/>
                      </a:solidFill>
                      <a:prstDash val="solid"/>
                      <a:round/>
                      <a:headEnd type="none" w="med" len="med"/>
                      <a:tailEnd type="none" w="med" len="med"/>
                    </a:lnR>
                    <a:lnT w="12700" cap="flat" cmpd="sng" algn="ctr">
                      <a:solidFill>
                        <a:srgbClr val="608455"/>
                      </a:solidFill>
                      <a:prstDash val="solid"/>
                      <a:round/>
                      <a:headEnd type="none" w="med" len="med"/>
                      <a:tailEnd type="none" w="med" len="med"/>
                    </a:lnT>
                    <a:lnB w="12700" cap="flat" cmpd="sng" algn="ctr">
                      <a:solidFill>
                        <a:srgbClr val="409555"/>
                      </a:solidFill>
                      <a:prstDash val="solid"/>
                      <a:round/>
                      <a:headEnd type="none" w="med" len="med"/>
                      <a:tailEnd type="none" w="med" len="med"/>
                    </a:lnB>
                    <a:solidFill>
                      <a:srgbClr val="FFFFFF"/>
                    </a:solidFill>
                  </a:tcPr>
                </a:tc>
                <a:tc>
                  <a:txBody>
                    <a:bodyPr/>
                    <a:lstStyle/>
                    <a:p>
                      <a:r>
                        <a:rPr lang="en-US" sz="1200" dirty="0">
                          <a:latin typeface="Times New Roman" panose="02020603050405020304" pitchFamily="18" charset="0"/>
                          <a:cs typeface="Times New Roman" panose="02020603050405020304" pitchFamily="18" charset="0"/>
                        </a:rPr>
                        <a:t>The authors conducted a comprehensive survey on smart parking systems, detailing the role of sensor networks and data processing in enhancing parking management. Key outcomes indicate that implementing these technologies can significantly improve parking space availability and reduce traffic congestion. The survey also identified gaps in existing research, such as the need for more robust user engagement mechanisms and the integration of sustainable practices in parking solutions.</a:t>
                      </a:r>
                    </a:p>
                  </a:txBody>
                  <a:tcPr anchor="ctr">
                    <a:lnL w="9525" cap="flat" cmpd="sng" algn="ctr">
                      <a:solidFill>
                        <a:srgbClr val="F08455"/>
                      </a:solidFill>
                      <a:prstDash val="solid"/>
                      <a:round/>
                      <a:headEnd type="none" w="med" len="med"/>
                      <a:tailEnd type="none" w="med" len="med"/>
                    </a:lnL>
                    <a:lnR w="9525" cap="flat" cmpd="sng" algn="ctr">
                      <a:solidFill>
                        <a:srgbClr val="F08455"/>
                      </a:solidFill>
                      <a:prstDash val="solid"/>
                      <a:round/>
                      <a:headEnd type="none" w="med" len="med"/>
                      <a:tailEnd type="none" w="med" len="med"/>
                    </a:lnR>
                    <a:lnT w="12700" cap="flat" cmpd="sng" algn="ctr">
                      <a:solidFill>
                        <a:srgbClr val="F08455"/>
                      </a:solidFill>
                      <a:prstDash val="solid"/>
                      <a:round/>
                      <a:headEnd type="none" w="med" len="med"/>
                      <a:tailEnd type="none" w="med" len="med"/>
                    </a:lnT>
                    <a:lnB w="12700" cap="flat" cmpd="sng" algn="ctr">
                      <a:solidFill>
                        <a:srgbClr val="609655"/>
                      </a:solidFill>
                      <a:prstDash val="solid"/>
                      <a:round/>
                      <a:headEnd type="none" w="med" len="med"/>
                      <a:tailEnd type="none" w="med" len="med"/>
                    </a:lnB>
                    <a:solidFill>
                      <a:srgbClr val="FFFFFF"/>
                    </a:solidFill>
                  </a:tcPr>
                </a:tc>
                <a:extLst>
                  <a:ext uri="{0D108BD9-81ED-4DB2-BD59-A6C34878D82A}">
                    <a16:rowId xmlns:a16="http://schemas.microsoft.com/office/drawing/2014/main" val="301549059"/>
                  </a:ext>
                </a:extLst>
              </a:tr>
              <a:tr h="1272765">
                <a:tc>
                  <a:txBody>
                    <a:bodyPr/>
                    <a:lstStyle/>
                    <a:p>
                      <a:pPr algn="ctr" fontAlgn="base"/>
                      <a:r>
                        <a:rPr lang="en-IN" sz="1600" dirty="0">
                          <a:effectLst/>
                          <a:latin typeface="Times New Roman" panose="02020603050405020304" pitchFamily="18" charset="0"/>
                          <a:cs typeface="Times New Roman" panose="02020603050405020304" pitchFamily="18" charset="0"/>
                        </a:rPr>
                        <a:t>2023</a:t>
                      </a:r>
                    </a:p>
                  </a:txBody>
                  <a:tcPr marL="15268" marR="15268" marT="7634" marB="7634" anchor="ctr">
                    <a:lnL w="9525" cap="flat" cmpd="sng" algn="ctr">
                      <a:solidFill>
                        <a:srgbClr val="007E55"/>
                      </a:solidFill>
                      <a:prstDash val="solid"/>
                      <a:round/>
                      <a:headEnd type="none" w="med" len="med"/>
                      <a:tailEnd type="none" w="med" len="med"/>
                    </a:lnL>
                    <a:lnR w="9525" cap="flat" cmpd="sng" algn="ctr">
                      <a:solidFill>
                        <a:srgbClr val="E08555"/>
                      </a:solidFill>
                      <a:prstDash val="solid"/>
                      <a:round/>
                      <a:headEnd type="none" w="med" len="med"/>
                      <a:tailEnd type="none" w="med" len="med"/>
                    </a:lnR>
                    <a:lnT w="12700" cap="flat" cmpd="sng" algn="ctr">
                      <a:solidFill>
                        <a:srgbClr val="007E55"/>
                      </a:solidFill>
                      <a:prstDash val="solid"/>
                      <a:round/>
                      <a:headEnd type="none" w="med" len="med"/>
                      <a:tailEnd type="none" w="med" len="med"/>
                    </a:lnT>
                    <a:lnB w="12700" cap="flat" cmpd="sng" algn="ctr">
                      <a:solidFill>
                        <a:srgbClr val="E07955"/>
                      </a:solidFill>
                      <a:prstDash val="solid"/>
                      <a:round/>
                      <a:headEnd type="none" w="med" len="med"/>
                      <a:tailEnd type="none" w="med" len="med"/>
                    </a:lnB>
                    <a:solidFill>
                      <a:srgbClr val="FFFFFF"/>
                    </a:solidFill>
                  </a:tcPr>
                </a:tc>
                <a:tc>
                  <a:txBody>
                    <a:bodyPr/>
                    <a:lstStyle/>
                    <a:p>
                      <a:pPr fontAlgn="base"/>
                      <a:r>
                        <a:rPr lang="en-IN" sz="1800" dirty="0">
                          <a:effectLst/>
                          <a:latin typeface="Times New Roman" panose="02020603050405020304" pitchFamily="18" charset="0"/>
                          <a:cs typeface="Times New Roman" panose="02020603050405020304" pitchFamily="18" charset="0"/>
                        </a:rPr>
                        <a:t>Kumar et al.</a:t>
                      </a:r>
                    </a:p>
                  </a:txBody>
                  <a:tcPr marL="15268" marR="15268" marT="7634" marB="7634" anchor="ctr">
                    <a:lnL w="9525" cap="flat" cmpd="sng" algn="ctr">
                      <a:solidFill>
                        <a:srgbClr val="E08555"/>
                      </a:solidFill>
                      <a:prstDash val="solid"/>
                      <a:round/>
                      <a:headEnd type="none" w="med" len="med"/>
                      <a:tailEnd type="none" w="med" len="med"/>
                    </a:lnL>
                    <a:lnR w="9525" cap="flat" cmpd="sng" algn="ctr">
                      <a:solidFill>
                        <a:srgbClr val="409555"/>
                      </a:solidFill>
                      <a:prstDash val="solid"/>
                      <a:round/>
                      <a:headEnd type="none" w="med" len="med"/>
                      <a:tailEnd type="none" w="med" len="med"/>
                    </a:lnR>
                    <a:lnT w="12700" cap="flat" cmpd="sng" algn="ctr">
                      <a:solidFill>
                        <a:srgbClr val="E08555"/>
                      </a:solidFill>
                      <a:prstDash val="solid"/>
                      <a:round/>
                      <a:headEnd type="none" w="med" len="med"/>
                      <a:tailEnd type="none" w="med" len="med"/>
                    </a:lnT>
                    <a:lnB w="12700" cap="flat" cmpd="sng" algn="ctr">
                      <a:solidFill>
                        <a:srgbClr val="F08155"/>
                      </a:solidFill>
                      <a:prstDash val="solid"/>
                      <a:round/>
                      <a:headEnd type="none" w="med" len="med"/>
                      <a:tailEnd type="none" w="med" len="med"/>
                    </a:lnB>
                    <a:solidFill>
                      <a:srgbClr val="FFFFFF"/>
                    </a:solidFill>
                  </a:tcPr>
                </a:tc>
                <a:tc>
                  <a:txBody>
                    <a:bodyPr/>
                    <a:lstStyle/>
                    <a:p>
                      <a:r>
                        <a:rPr lang="en-US" sz="1600" dirty="0">
                          <a:latin typeface="Times New Roman" panose="02020603050405020304" pitchFamily="18" charset="0"/>
                          <a:cs typeface="Times New Roman" panose="02020603050405020304" pitchFamily="18" charset="0"/>
                        </a:rPr>
                        <a:t>"Leveraging Machine Learning for Smart Parking Solutions: A Comprehensive Study"</a:t>
                      </a:r>
                    </a:p>
                  </a:txBody>
                  <a:tcPr anchor="ctr">
                    <a:lnL w="9525" cap="flat" cmpd="sng" algn="ctr">
                      <a:solidFill>
                        <a:srgbClr val="409555"/>
                      </a:solidFill>
                      <a:prstDash val="solid"/>
                      <a:round/>
                      <a:headEnd type="none" w="med" len="med"/>
                      <a:tailEnd type="none" w="med" len="med"/>
                    </a:lnL>
                    <a:lnR w="9525" cap="flat" cmpd="sng" algn="ctr">
                      <a:solidFill>
                        <a:srgbClr val="609655"/>
                      </a:solidFill>
                      <a:prstDash val="solid"/>
                      <a:round/>
                      <a:headEnd type="none" w="med" len="med"/>
                      <a:tailEnd type="none" w="med" len="med"/>
                    </a:lnR>
                    <a:lnT w="12700" cap="flat" cmpd="sng" algn="ctr">
                      <a:solidFill>
                        <a:srgbClr val="409555"/>
                      </a:solidFill>
                      <a:prstDash val="solid"/>
                      <a:round/>
                      <a:headEnd type="none" w="med" len="med"/>
                      <a:tailEnd type="none" w="med" len="med"/>
                    </a:lnT>
                    <a:lnB w="12700" cap="flat" cmpd="sng" algn="ctr">
                      <a:solidFill>
                        <a:srgbClr val="208E55"/>
                      </a:solidFill>
                      <a:prstDash val="solid"/>
                      <a:round/>
                      <a:headEnd type="none" w="med" len="med"/>
                      <a:tailEnd type="none" w="med" len="med"/>
                    </a:lnB>
                    <a:solidFill>
                      <a:srgbClr val="FFFFFF"/>
                    </a:solidFill>
                  </a:tcPr>
                </a:tc>
                <a:tc>
                  <a:txBody>
                    <a:bodyPr/>
                    <a:lstStyle/>
                    <a:p>
                      <a:r>
                        <a:rPr lang="en-US" sz="1200" dirty="0">
                          <a:latin typeface="Times New Roman" panose="02020603050405020304" pitchFamily="18" charset="0"/>
                          <a:cs typeface="Times New Roman" panose="02020603050405020304" pitchFamily="18" charset="0"/>
                        </a:rPr>
                        <a:t>This study explored the application of machine learning techniques in smart parking systems. Outcomes revealed that machine learning models could accurately predict parking space availability based on historical data, significantly enhancing user convenience. The study emphasized the importance of integrating real-time data from various sources to create a comprehensive parking solution, leading to better resource allocation and improved urban mobility. The findings highlight the potential for machine learning to transform traditional parking management.</a:t>
                      </a:r>
                    </a:p>
                  </a:txBody>
                  <a:tcPr anchor="ctr">
                    <a:lnL w="9525" cap="flat" cmpd="sng" algn="ctr">
                      <a:solidFill>
                        <a:srgbClr val="609655"/>
                      </a:solidFill>
                      <a:prstDash val="solid"/>
                      <a:round/>
                      <a:headEnd type="none" w="med" len="med"/>
                      <a:tailEnd type="none" w="med" len="med"/>
                    </a:lnL>
                    <a:lnR w="9525" cap="flat" cmpd="sng" algn="ctr">
                      <a:solidFill>
                        <a:srgbClr val="609655"/>
                      </a:solidFill>
                      <a:prstDash val="solid"/>
                      <a:round/>
                      <a:headEnd type="none" w="med" len="med"/>
                      <a:tailEnd type="none" w="med" len="med"/>
                    </a:lnR>
                    <a:lnT w="12700" cap="flat" cmpd="sng" algn="ctr">
                      <a:solidFill>
                        <a:srgbClr val="609655"/>
                      </a:solidFill>
                      <a:prstDash val="solid"/>
                      <a:round/>
                      <a:headEnd type="none" w="med" len="med"/>
                      <a:tailEnd type="none" w="med" len="med"/>
                    </a:lnT>
                    <a:lnB w="12700" cap="flat" cmpd="sng" algn="ctr">
                      <a:solidFill>
                        <a:srgbClr val="A08F55"/>
                      </a:solidFill>
                      <a:prstDash val="solid"/>
                      <a:round/>
                      <a:headEnd type="none" w="med" len="med"/>
                      <a:tailEnd type="none" w="med" len="med"/>
                    </a:lnB>
                    <a:solidFill>
                      <a:srgbClr val="FFFFFF"/>
                    </a:solidFill>
                  </a:tcPr>
                </a:tc>
                <a:extLst>
                  <a:ext uri="{0D108BD9-81ED-4DB2-BD59-A6C34878D82A}">
                    <a16:rowId xmlns:a16="http://schemas.microsoft.com/office/drawing/2014/main" val="956928099"/>
                  </a:ext>
                </a:extLst>
              </a:tr>
              <a:tr h="1198973">
                <a:tc>
                  <a:txBody>
                    <a:bodyPr/>
                    <a:lstStyle/>
                    <a:p>
                      <a:pPr algn="ctr" fontAlgn="base"/>
                      <a:r>
                        <a:rPr lang="en-IN" sz="1600" dirty="0">
                          <a:effectLst/>
                          <a:latin typeface="Times New Roman" panose="02020603050405020304" pitchFamily="18" charset="0"/>
                          <a:cs typeface="Times New Roman" panose="02020603050405020304" pitchFamily="18" charset="0"/>
                        </a:rPr>
                        <a:t>2022</a:t>
                      </a:r>
                    </a:p>
                  </a:txBody>
                  <a:tcPr marL="15268" marR="15268" marT="7634" marB="7634" anchor="ctr">
                    <a:lnL w="9525" cap="flat" cmpd="sng" algn="ctr">
                      <a:solidFill>
                        <a:srgbClr val="E07955"/>
                      </a:solidFill>
                      <a:prstDash val="solid"/>
                      <a:round/>
                      <a:headEnd type="none" w="med" len="med"/>
                      <a:tailEnd type="none" w="med" len="med"/>
                    </a:lnL>
                    <a:lnR w="9525" cap="flat" cmpd="sng" algn="ctr">
                      <a:solidFill>
                        <a:srgbClr val="F08155"/>
                      </a:solidFill>
                      <a:prstDash val="solid"/>
                      <a:round/>
                      <a:headEnd type="none" w="med" len="med"/>
                      <a:tailEnd type="none" w="med" len="med"/>
                    </a:lnR>
                    <a:lnT w="12700" cap="flat" cmpd="sng" algn="ctr">
                      <a:solidFill>
                        <a:srgbClr val="E07955"/>
                      </a:solidFill>
                      <a:prstDash val="solid"/>
                      <a:round/>
                      <a:headEnd type="none" w="med" len="med"/>
                      <a:tailEnd type="none" w="med" len="med"/>
                    </a:lnT>
                    <a:lnB w="9525" cap="flat" cmpd="sng" algn="ctr">
                      <a:solidFill>
                        <a:srgbClr val="E07955"/>
                      </a:solidFill>
                      <a:prstDash val="solid"/>
                      <a:round/>
                      <a:headEnd type="none" w="med" len="med"/>
                      <a:tailEnd type="none" w="med" len="med"/>
                    </a:lnB>
                    <a:solidFill>
                      <a:srgbClr val="FFFFFF"/>
                    </a:solidFill>
                  </a:tcPr>
                </a:tc>
                <a:tc>
                  <a:txBody>
                    <a:bodyPr/>
                    <a:lstStyle/>
                    <a:p>
                      <a:pPr fontAlgn="base"/>
                      <a:r>
                        <a:rPr lang="en-IN" sz="1600" dirty="0">
                          <a:latin typeface="Times New Roman" panose="02020603050405020304" pitchFamily="18" charset="0"/>
                          <a:cs typeface="Times New Roman" panose="02020603050405020304" pitchFamily="18" charset="0"/>
                        </a:rPr>
                        <a:t>Wong and Chen</a:t>
                      </a:r>
                      <a:endParaRPr lang="fi-FI" sz="1600" dirty="0">
                        <a:effectLst/>
                        <a:latin typeface="Times New Roman" panose="02020603050405020304" pitchFamily="18" charset="0"/>
                        <a:cs typeface="Times New Roman" panose="02020603050405020304" pitchFamily="18" charset="0"/>
                      </a:endParaRPr>
                    </a:p>
                  </a:txBody>
                  <a:tcPr marL="15268" marR="15268" marT="7634" marB="7634" anchor="ctr">
                    <a:lnL w="9525" cap="flat" cmpd="sng" algn="ctr">
                      <a:solidFill>
                        <a:srgbClr val="F08155"/>
                      </a:solidFill>
                      <a:prstDash val="solid"/>
                      <a:round/>
                      <a:headEnd type="none" w="med" len="med"/>
                      <a:tailEnd type="none" w="med" len="med"/>
                    </a:lnL>
                    <a:lnR w="9525" cap="flat" cmpd="sng" algn="ctr">
                      <a:solidFill>
                        <a:srgbClr val="208E55"/>
                      </a:solidFill>
                      <a:prstDash val="solid"/>
                      <a:round/>
                      <a:headEnd type="none" w="med" len="med"/>
                      <a:tailEnd type="none" w="med" len="med"/>
                    </a:lnR>
                    <a:lnT w="12700" cap="flat" cmpd="sng" algn="ctr">
                      <a:solidFill>
                        <a:srgbClr val="F08155"/>
                      </a:solidFill>
                      <a:prstDash val="solid"/>
                      <a:round/>
                      <a:headEnd type="none" w="med" len="med"/>
                      <a:tailEnd type="none" w="med" len="med"/>
                    </a:lnT>
                    <a:lnB w="9525" cap="flat" cmpd="sng" algn="ctr">
                      <a:solidFill>
                        <a:srgbClr val="F08155"/>
                      </a:solidFill>
                      <a:prstDash val="solid"/>
                      <a:round/>
                      <a:headEnd type="none" w="med" len="med"/>
                      <a:tailEnd type="none" w="med" len="med"/>
                    </a:lnB>
                    <a:solidFill>
                      <a:srgbClr val="FFFFFF"/>
                    </a:solidFill>
                  </a:tcPr>
                </a:tc>
                <a:tc>
                  <a:txBody>
                    <a:bodyPr/>
                    <a:lstStyle/>
                    <a:p>
                      <a:r>
                        <a:rPr lang="en-US" sz="1600" dirty="0">
                          <a:latin typeface="Times New Roman" panose="02020603050405020304" pitchFamily="18" charset="0"/>
                          <a:cs typeface="Times New Roman" panose="02020603050405020304" pitchFamily="18" charset="0"/>
                        </a:rPr>
                        <a:t>"A Review of Mobile Applications for Smart Parking Management"</a:t>
                      </a:r>
                    </a:p>
                  </a:txBody>
                  <a:tcPr anchor="ctr">
                    <a:lnL w="9525" cap="flat" cmpd="sng" algn="ctr">
                      <a:solidFill>
                        <a:srgbClr val="208E55"/>
                      </a:solidFill>
                      <a:prstDash val="solid"/>
                      <a:round/>
                      <a:headEnd type="none" w="med" len="med"/>
                      <a:tailEnd type="none" w="med" len="med"/>
                    </a:lnL>
                    <a:lnR w="9525" cap="flat" cmpd="sng" algn="ctr">
                      <a:solidFill>
                        <a:srgbClr val="A08F55"/>
                      </a:solidFill>
                      <a:prstDash val="solid"/>
                      <a:round/>
                      <a:headEnd type="none" w="med" len="med"/>
                      <a:tailEnd type="none" w="med" len="med"/>
                    </a:lnR>
                    <a:lnT w="12700" cap="flat" cmpd="sng" algn="ctr">
                      <a:solidFill>
                        <a:srgbClr val="208E55"/>
                      </a:solidFill>
                      <a:prstDash val="solid"/>
                      <a:round/>
                      <a:headEnd type="none" w="med" len="med"/>
                      <a:tailEnd type="none" w="med" len="med"/>
                    </a:lnT>
                    <a:lnB w="9525" cap="flat" cmpd="sng" algn="ctr">
                      <a:solidFill>
                        <a:srgbClr val="208E55"/>
                      </a:solidFill>
                      <a:prstDash val="solid"/>
                      <a:round/>
                      <a:headEnd type="none" w="med" len="med"/>
                      <a:tailEnd type="none" w="med" len="med"/>
                    </a:lnB>
                    <a:solidFill>
                      <a:srgbClr val="FFFFFF"/>
                    </a:solidFill>
                  </a:tcPr>
                </a:tc>
                <a:tc>
                  <a:txBody>
                    <a:bodyPr/>
                    <a:lstStyle/>
                    <a:p>
                      <a:r>
                        <a:rPr lang="en-US" sz="1200" dirty="0">
                          <a:latin typeface="Times New Roman" panose="02020603050405020304" pitchFamily="18" charset="0"/>
                          <a:cs typeface="Times New Roman" panose="02020603050405020304" pitchFamily="18" charset="0"/>
                        </a:rPr>
                        <a:t>This review analyzed mobile applications designed for smart parking management. The outcomes showed that these applications effectively improve user engagement and satisfaction by providing real-time information on parking availability and reservations. The study found that features like user ratings and feedback mechanisms enhance accountability and trust in the system. Additionally, the authors emphasized the need for better integration between mobile applications and backend systems to streamline operations and improve user experience.</a:t>
                      </a:r>
                    </a:p>
                  </a:txBody>
                  <a:tcPr anchor="ctr">
                    <a:lnL w="9525" cap="flat" cmpd="sng" algn="ctr">
                      <a:solidFill>
                        <a:srgbClr val="A08F55"/>
                      </a:solidFill>
                      <a:prstDash val="solid"/>
                      <a:round/>
                      <a:headEnd type="none" w="med" len="med"/>
                      <a:tailEnd type="none" w="med" len="med"/>
                    </a:lnL>
                    <a:lnR w="9525" cap="flat" cmpd="sng" algn="ctr">
                      <a:solidFill>
                        <a:srgbClr val="A08F55"/>
                      </a:solidFill>
                      <a:prstDash val="solid"/>
                      <a:round/>
                      <a:headEnd type="none" w="med" len="med"/>
                      <a:tailEnd type="none" w="med" len="med"/>
                    </a:lnR>
                    <a:lnT w="12700" cap="flat" cmpd="sng" algn="ctr">
                      <a:solidFill>
                        <a:srgbClr val="A08F55"/>
                      </a:solidFill>
                      <a:prstDash val="solid"/>
                      <a:round/>
                      <a:headEnd type="none" w="med" len="med"/>
                      <a:tailEnd type="none" w="med" len="med"/>
                    </a:lnT>
                    <a:lnB w="9525" cap="flat" cmpd="sng" algn="ctr">
                      <a:solidFill>
                        <a:srgbClr val="A08F55"/>
                      </a:solidFill>
                      <a:prstDash val="solid"/>
                      <a:round/>
                      <a:headEnd type="none" w="med" len="med"/>
                      <a:tailEnd type="none" w="med" len="med"/>
                    </a:lnB>
                    <a:solidFill>
                      <a:srgbClr val="FFFFFF"/>
                    </a:solidFill>
                  </a:tcPr>
                </a:tc>
                <a:extLst>
                  <a:ext uri="{0D108BD9-81ED-4DB2-BD59-A6C34878D82A}">
                    <a16:rowId xmlns:a16="http://schemas.microsoft.com/office/drawing/2014/main" val="2693348850"/>
                  </a:ext>
                </a:extLst>
              </a:tr>
            </a:tbl>
          </a:graphicData>
        </a:graphic>
      </p:graphicFrame>
    </p:spTree>
    <p:extLst>
      <p:ext uri="{BB962C8B-B14F-4D97-AF65-F5344CB8AC3E}">
        <p14:creationId xmlns:p14="http://schemas.microsoft.com/office/powerpoint/2010/main" val="3382284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2933" y="126494"/>
            <a:ext cx="3958135" cy="720197"/>
          </a:xfrm>
          <a:prstGeom prst="rect">
            <a:avLst/>
          </a:prstGeom>
        </p:spPr>
        <p:txBody>
          <a:bodyPr wrap="none">
            <a:spAutoFit/>
          </a:bodyPr>
          <a:lstStyle/>
          <a:p>
            <a:pPr lvl="2" algn="ctr">
              <a:lnSpc>
                <a:spcPct val="170000"/>
              </a:lnSpc>
            </a:pPr>
            <a:r>
              <a:rPr lang="en-US" sz="2400" b="1" dirty="0">
                <a:latin typeface="Times New Roman" panose="02020603050405020304" pitchFamily="18" charset="0"/>
                <a:cs typeface="Times New Roman" panose="02020603050405020304" pitchFamily="18" charset="0"/>
              </a:rPr>
              <a:t>EXISTING SYSTEM</a:t>
            </a:r>
          </a:p>
        </p:txBody>
      </p:sp>
      <p:sp>
        <p:nvSpPr>
          <p:cNvPr id="3" name="Rectangle 2"/>
          <p:cNvSpPr/>
          <p:nvPr/>
        </p:nvSpPr>
        <p:spPr>
          <a:xfrm>
            <a:off x="1143000" y="1083400"/>
            <a:ext cx="9915525" cy="2585323"/>
          </a:xfrm>
          <a:prstGeom prst="rect">
            <a:avLst/>
          </a:prstGeom>
        </p:spPr>
        <p:txBody>
          <a:bodyPr wrap="square">
            <a:spAutoFit/>
          </a:bodyPr>
          <a:lstStyle/>
          <a:p>
            <a:pPr algn="just">
              <a:lnSpc>
                <a:spcPct val="150000"/>
              </a:lnSpc>
              <a:spcAft>
                <a:spcPts val="1875"/>
              </a:spcAft>
            </a:pPr>
            <a:r>
              <a:rPr lang="en-US" sz="1800" dirty="0">
                <a:solidFill>
                  <a:srgbClr val="000000"/>
                </a:solidFill>
                <a:effectLst/>
                <a:latin typeface="Times New Roman" panose="02020603050405020304" pitchFamily="18" charset="0"/>
                <a:ea typeface="Calibri" panose="020F0502020204030204" pitchFamily="34" charset="0"/>
              </a:rPr>
              <a:t>The existing parking management systems are often fragmented and inefficient, relying heavily on traditional methods such as signage and manual enforcement. Many cities lack real-time data on parking availability, leading to unnecessary searching and increased congestion. Furthermore, these systems do not provide a centralized platform for users to reserve spaces in advance or for property owners to list their available parking areas. This results in underutilization of parking resources and a frustrating experience for both drivers and property owners, highlighting the need for a more integrated solution.</a:t>
            </a:r>
            <a:endParaRPr lang="en-IN" sz="18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971129" y="4668100"/>
            <a:ext cx="10501733" cy="1544012"/>
          </a:xfrm>
          <a:prstGeom prst="rect">
            <a:avLst/>
          </a:prstGeom>
        </p:spPr>
        <p:txBody>
          <a:bodyPr wrap="square">
            <a:spAutoFit/>
          </a:bodyPr>
          <a:lstStyle/>
          <a:p>
            <a:pPr marL="342900" indent="-342900" algn="just">
              <a:lnSpc>
                <a:spcPct val="150000"/>
              </a:lnSpc>
              <a:spcAft>
                <a:spcPts val="800"/>
              </a:spcAft>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Lack of real-time availability updates, leading to inefficient use of parking spaces.</a:t>
            </a:r>
          </a:p>
          <a:p>
            <a:pPr marL="342900" indent="-342900" algn="just">
              <a:lnSpc>
                <a:spcPct val="150000"/>
              </a:lnSpc>
              <a:spcAft>
                <a:spcPts val="800"/>
              </a:spcAft>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Ineffective management of parking resources, resulting in increased congestion and frustration for users.</a:t>
            </a:r>
          </a:p>
          <a:p>
            <a:pPr marL="342900" indent="-342900" algn="just">
              <a:lnSpc>
                <a:spcPct val="150000"/>
              </a:lnSpc>
              <a:spcAft>
                <a:spcPts val="800"/>
              </a:spcAft>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Limited accessibility for property owners to monetize unused parking areas effectively.</a:t>
            </a:r>
            <a:endParaRPr lang="en-IN" sz="1600" dirty="0">
              <a:latin typeface="Times New Roman" panose="02020603050405020304" pitchFamily="18" charset="0"/>
              <a:cs typeface="Times New Roman" panose="02020603050405020304" pitchFamily="18" charset="0"/>
            </a:endParaRPr>
          </a:p>
        </p:txBody>
      </p:sp>
      <p:sp>
        <p:nvSpPr>
          <p:cNvPr id="6" name="Rectangle 5"/>
          <p:cNvSpPr/>
          <p:nvPr/>
        </p:nvSpPr>
        <p:spPr>
          <a:xfrm>
            <a:off x="4126716" y="3901559"/>
            <a:ext cx="2794355" cy="461665"/>
          </a:xfrm>
          <a:prstGeom prst="rect">
            <a:avLst/>
          </a:prstGeom>
        </p:spPr>
        <p:txBody>
          <a:bodyPr wrap="none">
            <a:spAutoFit/>
          </a:bodyPr>
          <a:lstStyle/>
          <a:p>
            <a:r>
              <a:rPr lang="en-US" sz="2400" b="1" dirty="0">
                <a:latin typeface="Times New Roman" panose="02020603050405020304" pitchFamily="18" charset="0"/>
                <a:ea typeface="Calibri" panose="020F0502020204030204" pitchFamily="34" charset="0"/>
                <a:cs typeface="Times New Roman" panose="02020603050405020304" pitchFamily="18" charset="0"/>
              </a:rPr>
              <a:t>DISADVANTAGES</a:t>
            </a:r>
            <a:endParaRPr lang="en-US" sz="2400" dirty="0"/>
          </a:p>
        </p:txBody>
      </p:sp>
    </p:spTree>
    <p:extLst>
      <p:ext uri="{BB962C8B-B14F-4D97-AF65-F5344CB8AC3E}">
        <p14:creationId xmlns:p14="http://schemas.microsoft.com/office/powerpoint/2010/main" val="3431151504"/>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774</TotalTime>
  <Words>3273</Words>
  <Application>Microsoft Office PowerPoint</Application>
  <PresentationFormat>Widescreen</PresentationFormat>
  <Paragraphs>203</Paragraphs>
  <Slides>50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SimSun</vt:lpstr>
      <vt:lpstr>Arial</vt:lpstr>
      <vt:lpstr>Calibri</vt:lpstr>
      <vt:lpstr>Calibri Light</vt:lpstr>
      <vt:lpstr>DejaVu Sans</vt:lpstr>
      <vt:lpstr>Liberation Serif</vt:lpstr>
      <vt:lpstr>Times New Roman</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Ranjith C.M.A</dc:creator>
  <cp:lastModifiedBy>Vinay Vallabhaneni</cp:lastModifiedBy>
  <cp:revision>52</cp:revision>
  <dcterms:created xsi:type="dcterms:W3CDTF">2023-08-03T07:45:36Z</dcterms:created>
  <dcterms:modified xsi:type="dcterms:W3CDTF">2024-10-14T13:04:46Z</dcterms:modified>
</cp:coreProperties>
</file>